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1" r:id="rId4"/>
    <p:sldId id="260" r:id="rId5"/>
    <p:sldId id="258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62" r:id="rId19"/>
    <p:sldId id="263" r:id="rId20"/>
    <p:sldId id="283" r:id="rId21"/>
    <p:sldId id="284" r:id="rId22"/>
    <p:sldId id="286" r:id="rId23"/>
    <p:sldId id="285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300" r:id="rId32"/>
    <p:sldId id="301" r:id="rId33"/>
    <p:sldId id="302" r:id="rId34"/>
    <p:sldId id="303" r:id="rId35"/>
    <p:sldId id="304" r:id="rId36"/>
    <p:sldId id="305" r:id="rId37"/>
    <p:sldId id="294" r:id="rId38"/>
    <p:sldId id="295" r:id="rId39"/>
    <p:sldId id="296" r:id="rId40"/>
    <p:sldId id="297" r:id="rId41"/>
    <p:sldId id="298" r:id="rId42"/>
    <p:sldId id="299" r:id="rId43"/>
    <p:sldId id="306" r:id="rId44"/>
    <p:sldId id="265" r:id="rId45"/>
    <p:sldId id="307" r:id="rId46"/>
    <p:sldId id="269" r:id="rId47"/>
    <p:sldId id="270" r:id="rId4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24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556504" y="1707114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336438" y="1707114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0776539" y="1707114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0116403" y="1707114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437321" y="1763005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60805" y="4397891"/>
            <a:ext cx="11166389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1" i="0">
                <a:solidFill>
                  <a:srgbClr val="0F0E0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593970" y="6461259"/>
            <a:ext cx="11100059" cy="12185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rgbClr val="0F0E0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rgbClr val="0F0E0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1" i="0">
                <a:solidFill>
                  <a:srgbClr val="0F0E0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7F7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6000" y="1254549"/>
            <a:ext cx="7053580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1" i="0">
                <a:solidFill>
                  <a:srgbClr val="0F0E0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50698" y="1051288"/>
            <a:ext cx="7002560" cy="8203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6502" y="8997725"/>
            <a:ext cx="143299" cy="1434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96568" y="8997725"/>
            <a:ext cx="142875" cy="142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36668" y="8997725"/>
            <a:ext cx="142875" cy="142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16633" y="8997725"/>
            <a:ext cx="142875" cy="142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97447" y="9053626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841924"/>
            <a:ext cx="6062345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5000" spc="310" dirty="0">
                <a:latin typeface="+mn-lt"/>
              </a:rPr>
              <a:t>ĐỒ ÁN:</a:t>
            </a:r>
            <a:endParaRPr sz="5000" dirty="0">
              <a:latin typeface="+mn-l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6000" y="8830155"/>
            <a:ext cx="32575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0</a:t>
            </a:r>
            <a:r>
              <a:rPr sz="2500" b="1" spc="-380" dirty="0">
                <a:solidFill>
                  <a:srgbClr val="0F0E0D"/>
                </a:solidFill>
                <a:latin typeface="Times New Roman"/>
                <a:cs typeface="Times New Roman"/>
              </a:rPr>
              <a:t>1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9D085A41-194C-40EF-A7C2-1816CE85DF9A}"/>
              </a:ext>
            </a:extLst>
          </p:cNvPr>
          <p:cNvSpPr txBox="1"/>
          <p:nvPr/>
        </p:nvSpPr>
        <p:spPr>
          <a:xfrm>
            <a:off x="820343" y="1624189"/>
            <a:ext cx="7518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PHÂN TÍCH CÁC THUẬT TOÁN KHAI THÁC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EA673A7C-F3F6-4D4F-9999-86826BA281E9}"/>
              </a:ext>
            </a:extLst>
          </p:cNvPr>
          <p:cNvSpPr txBox="1"/>
          <p:nvPr/>
        </p:nvSpPr>
        <p:spPr>
          <a:xfrm>
            <a:off x="853679" y="6498365"/>
            <a:ext cx="57328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MÔN:	KHAI THÁC DỮ LIỆU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5861C64-E3AA-4337-BFA2-302A8B6052DF}"/>
              </a:ext>
            </a:extLst>
          </p:cNvPr>
          <p:cNvSpPr txBox="1"/>
          <p:nvPr/>
        </p:nvSpPr>
        <p:spPr>
          <a:xfrm>
            <a:off x="853679" y="7218411"/>
            <a:ext cx="737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GVHD: 	NGUYỄN HỒ DUY TRÍ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FFF40D3B-29C2-4C83-A6D5-94312293C8A3}"/>
              </a:ext>
            </a:extLst>
          </p:cNvPr>
          <p:cNvSpPr txBox="1"/>
          <p:nvPr/>
        </p:nvSpPr>
        <p:spPr>
          <a:xfrm>
            <a:off x="853679" y="5731417"/>
            <a:ext cx="4699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NHÓM THỰC HIỆN: NHÓM 5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15908" y="1145863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962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561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76202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3046" y="456161"/>
            <a:ext cx="5611554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Tiền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xử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lý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dữ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liệu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777191" y="1202286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695740" y="978830"/>
            <a:ext cx="37719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1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0</a:t>
            </a:r>
            <a:endParaRPr lang="en-US" sz="2500" b="1" spc="20" dirty="0">
              <a:solidFill>
                <a:srgbClr val="0F0E0D"/>
              </a:solidFill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221063" y="7042358"/>
            <a:ext cx="2037479" cy="2217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51D0EC28-5F21-4766-96C1-6BB1C1D80BF2}"/>
              </a:ext>
            </a:extLst>
          </p:cNvPr>
          <p:cNvSpPr txBox="1"/>
          <p:nvPr/>
        </p:nvSpPr>
        <p:spPr>
          <a:xfrm>
            <a:off x="838200" y="1773919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500" dirty="0"/>
              <a:t> CÀI ĐẶT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A6E6E65C-B600-4A9B-8E28-DCE3DAA71D5B}"/>
              </a:ext>
            </a:extLst>
          </p:cNvPr>
          <p:cNvSpPr txBox="1"/>
          <p:nvPr/>
        </p:nvSpPr>
        <p:spPr>
          <a:xfrm>
            <a:off x="1524000" y="2677468"/>
            <a:ext cx="7162800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Chuyển</a:t>
            </a:r>
            <a:r>
              <a:rPr lang="en-US" sz="2500" dirty="0"/>
              <a:t> </a:t>
            </a:r>
            <a:r>
              <a:rPr lang="en-US" sz="2500" dirty="0" err="1"/>
              <a:t>đổi</a:t>
            </a:r>
            <a:r>
              <a:rPr lang="en-US" sz="2500" dirty="0"/>
              <a:t> </a:t>
            </a:r>
            <a:r>
              <a:rPr lang="en-US" sz="2500" dirty="0" err="1"/>
              <a:t>thuộc</a:t>
            </a:r>
            <a:r>
              <a:rPr lang="en-US" sz="2500" dirty="0"/>
              <a:t> </a:t>
            </a:r>
            <a:r>
              <a:rPr lang="en-US" sz="2500" dirty="0" err="1"/>
              <a:t>tính</a:t>
            </a:r>
            <a:r>
              <a:rPr lang="en-US" sz="2500" dirty="0"/>
              <a:t> Date sang Day/Month/Year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5F91D784-8C96-48A4-B7F2-2C7F046A3329}"/>
              </a:ext>
            </a:extLst>
          </p:cNvPr>
          <p:cNvSpPr txBox="1"/>
          <p:nvPr/>
        </p:nvSpPr>
        <p:spPr>
          <a:xfrm>
            <a:off x="9753600" y="2300556"/>
            <a:ext cx="3276600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 err="1"/>
              <a:t>Kết</a:t>
            </a:r>
            <a:r>
              <a:rPr lang="en-US" sz="2500" dirty="0"/>
              <a:t> </a:t>
            </a:r>
            <a:r>
              <a:rPr lang="en-US" sz="2500" dirty="0" err="1"/>
              <a:t>quả</a:t>
            </a:r>
            <a:r>
              <a:rPr lang="en-US" sz="2500" dirty="0"/>
              <a:t> </a:t>
            </a:r>
            <a:r>
              <a:rPr lang="en-US" sz="2500" dirty="0" err="1"/>
              <a:t>đạt</a:t>
            </a:r>
            <a:r>
              <a:rPr lang="en-US" sz="2500" dirty="0"/>
              <a:t> </a:t>
            </a:r>
            <a:r>
              <a:rPr lang="en-US" sz="2500" dirty="0" err="1"/>
              <a:t>được</a:t>
            </a:r>
            <a:r>
              <a:rPr lang="en-US" sz="2500" dirty="0"/>
              <a:t>: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D944677-3F94-49EC-8BFA-6F4FDF3FE6E2}"/>
              </a:ext>
            </a:extLst>
          </p:cNvPr>
          <p:cNvSpPr txBox="1"/>
          <p:nvPr/>
        </p:nvSpPr>
        <p:spPr>
          <a:xfrm>
            <a:off x="1524000" y="3765059"/>
            <a:ext cx="67830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Dùng</a:t>
            </a:r>
            <a:r>
              <a:rPr lang="en-US" sz="2500" dirty="0"/>
              <a:t> </a:t>
            </a:r>
            <a:r>
              <a:rPr lang="en-US" sz="2500" dirty="0" err="1"/>
              <a:t>Pandas.to_datetime</a:t>
            </a:r>
            <a:r>
              <a:rPr lang="en-US" sz="2500" dirty="0"/>
              <a:t> </a:t>
            </a:r>
            <a:r>
              <a:rPr lang="en-US" sz="2500" dirty="0" err="1"/>
              <a:t>để</a:t>
            </a:r>
            <a:r>
              <a:rPr lang="en-US" sz="2500" dirty="0"/>
              <a:t> </a:t>
            </a:r>
            <a:r>
              <a:rPr lang="en-US" sz="2500" dirty="0" err="1"/>
              <a:t>thực</a:t>
            </a:r>
            <a:r>
              <a:rPr lang="en-US" sz="2500" dirty="0"/>
              <a:t> </a:t>
            </a:r>
            <a:r>
              <a:rPr lang="en-US" sz="2500" dirty="0" err="1"/>
              <a:t>hiện</a:t>
            </a:r>
            <a:r>
              <a:rPr lang="en-US" sz="2500" dirty="0"/>
              <a:t> </a:t>
            </a:r>
            <a:r>
              <a:rPr lang="en-US" sz="2500" dirty="0" err="1"/>
              <a:t>chuyển</a:t>
            </a:r>
            <a:r>
              <a:rPr lang="en-US" sz="2500" dirty="0"/>
              <a:t> </a:t>
            </a:r>
            <a:r>
              <a:rPr lang="en-US" sz="2500" dirty="0" err="1"/>
              <a:t>đổi</a:t>
            </a:r>
            <a:endParaRPr lang="en-US" sz="2500" dirty="0"/>
          </a:p>
        </p:txBody>
      </p:sp>
      <p:pic>
        <p:nvPicPr>
          <p:cNvPr id="23" name="Hình ảnh 22">
            <a:extLst>
              <a:ext uri="{FF2B5EF4-FFF2-40B4-BE49-F238E27FC236}">
                <a16:creationId xmlns:a16="http://schemas.microsoft.com/office/drawing/2014/main" id="{8DEFCE8F-9B3D-4BF6-92D7-9815F4A99050}"/>
              </a:ext>
            </a:extLst>
          </p:cNvPr>
          <p:cNvPicPr/>
          <p:nvPr/>
        </p:nvPicPr>
        <p:blipFill rotWithShape="1">
          <a:blip r:embed="rId5"/>
          <a:srcRect r="50000"/>
          <a:stretch/>
        </p:blipFill>
        <p:spPr>
          <a:xfrm>
            <a:off x="1490661" y="4862244"/>
            <a:ext cx="6971058" cy="3124200"/>
          </a:xfrm>
          <a:prstGeom prst="rect">
            <a:avLst/>
          </a:prstGeom>
        </p:spPr>
      </p:pic>
      <p:pic>
        <p:nvPicPr>
          <p:cNvPr id="24" name="Hình ảnh 23">
            <a:extLst>
              <a:ext uri="{FF2B5EF4-FFF2-40B4-BE49-F238E27FC236}">
                <a16:creationId xmlns:a16="http://schemas.microsoft.com/office/drawing/2014/main" id="{7A1BBE86-077F-4698-8E8C-DD94688F49C9}"/>
              </a:ext>
            </a:extLst>
          </p:cNvPr>
          <p:cNvPicPr/>
          <p:nvPr/>
        </p:nvPicPr>
        <p:blipFill rotWithShape="1">
          <a:blip r:embed="rId6"/>
          <a:srcRect r="918"/>
          <a:stretch/>
        </p:blipFill>
        <p:spPr bwMode="auto">
          <a:xfrm>
            <a:off x="9363486" y="3349204"/>
            <a:ext cx="8010114" cy="35491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07336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15908" y="1145863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962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561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76202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3046" y="456161"/>
            <a:ext cx="5611554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Tiền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xử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lý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dữ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liệu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777191" y="1202286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695740" y="978830"/>
            <a:ext cx="37719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1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1</a:t>
            </a:r>
            <a:endParaRPr lang="en-US" sz="2500" b="1" spc="20" dirty="0">
              <a:solidFill>
                <a:srgbClr val="0F0E0D"/>
              </a:solidFill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221063" y="7042358"/>
            <a:ext cx="2037479" cy="2217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51D0EC28-5F21-4766-96C1-6BB1C1D80BF2}"/>
              </a:ext>
            </a:extLst>
          </p:cNvPr>
          <p:cNvSpPr txBox="1"/>
          <p:nvPr/>
        </p:nvSpPr>
        <p:spPr>
          <a:xfrm>
            <a:off x="838200" y="1773919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500" dirty="0"/>
              <a:t> CÀI ĐẶT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A6E6E65C-B600-4A9B-8E28-DCE3DAA71D5B}"/>
              </a:ext>
            </a:extLst>
          </p:cNvPr>
          <p:cNvSpPr txBox="1"/>
          <p:nvPr/>
        </p:nvSpPr>
        <p:spPr>
          <a:xfrm>
            <a:off x="1524000" y="2537805"/>
            <a:ext cx="5867400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Chuyển</a:t>
            </a:r>
            <a:r>
              <a:rPr lang="en-US" sz="2500" dirty="0"/>
              <a:t> </a:t>
            </a:r>
            <a:r>
              <a:rPr lang="en-US" sz="2500" dirty="0" err="1"/>
              <a:t>đổi</a:t>
            </a:r>
            <a:r>
              <a:rPr lang="en-US" sz="2500" dirty="0"/>
              <a:t> </a:t>
            </a:r>
            <a:r>
              <a:rPr lang="en-US" sz="2500" dirty="0" err="1"/>
              <a:t>thuộc</a:t>
            </a:r>
            <a:r>
              <a:rPr lang="en-US" sz="2500" dirty="0"/>
              <a:t> </a:t>
            </a:r>
            <a:r>
              <a:rPr lang="en-US" sz="2500" dirty="0" err="1"/>
              <a:t>tính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loại</a:t>
            </a:r>
            <a:r>
              <a:rPr lang="en-US" sz="2500" dirty="0"/>
              <a:t> sang </a:t>
            </a:r>
            <a:r>
              <a:rPr lang="en-US" sz="2500" dirty="0" err="1"/>
              <a:t>số</a:t>
            </a:r>
            <a:endParaRPr lang="en-US" sz="2500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D944677-3F94-49EC-8BFA-6F4FDF3FE6E2}"/>
              </a:ext>
            </a:extLst>
          </p:cNvPr>
          <p:cNvSpPr txBox="1"/>
          <p:nvPr/>
        </p:nvSpPr>
        <p:spPr>
          <a:xfrm>
            <a:off x="1524000" y="3516089"/>
            <a:ext cx="67830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Dùng</a:t>
            </a:r>
            <a:r>
              <a:rPr lang="en-US" sz="2500" dirty="0"/>
              <a:t> </a:t>
            </a:r>
            <a:r>
              <a:rPr lang="en-US" sz="2500" dirty="0" err="1"/>
              <a:t>Pandas.factorize</a:t>
            </a:r>
            <a:r>
              <a:rPr lang="en-US" sz="2500" dirty="0"/>
              <a:t> </a:t>
            </a:r>
            <a:r>
              <a:rPr lang="en-US" sz="2500" dirty="0" err="1"/>
              <a:t>để</a:t>
            </a:r>
            <a:r>
              <a:rPr lang="en-US" sz="2500" dirty="0"/>
              <a:t> </a:t>
            </a:r>
            <a:r>
              <a:rPr lang="en-US" sz="2500" dirty="0" err="1"/>
              <a:t>thực</a:t>
            </a:r>
            <a:r>
              <a:rPr lang="en-US" sz="2500" dirty="0"/>
              <a:t> </a:t>
            </a:r>
            <a:r>
              <a:rPr lang="en-US" sz="2500" dirty="0" err="1"/>
              <a:t>hiện</a:t>
            </a:r>
            <a:r>
              <a:rPr lang="en-US" sz="2500" dirty="0"/>
              <a:t> </a:t>
            </a:r>
            <a:r>
              <a:rPr lang="en-US" sz="2500" dirty="0" err="1"/>
              <a:t>chuyển</a:t>
            </a:r>
            <a:r>
              <a:rPr lang="en-US" sz="2500" dirty="0"/>
              <a:t> </a:t>
            </a:r>
            <a:r>
              <a:rPr lang="en-US" sz="2500" dirty="0" err="1"/>
              <a:t>đổi</a:t>
            </a:r>
            <a:endParaRPr lang="en-US" sz="2500" dirty="0"/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9858C1AE-65F8-4426-9B3C-443B16DA0F9B}"/>
              </a:ext>
            </a:extLst>
          </p:cNvPr>
          <p:cNvPicPr/>
          <p:nvPr/>
        </p:nvPicPr>
        <p:blipFill rotWithShape="1">
          <a:blip r:embed="rId5"/>
          <a:srcRect l="443" t="5374" r="43574" b="1530"/>
          <a:stretch/>
        </p:blipFill>
        <p:spPr>
          <a:xfrm>
            <a:off x="1524000" y="4838698"/>
            <a:ext cx="7824788" cy="2217936"/>
          </a:xfrm>
          <a:prstGeom prst="rect">
            <a:avLst/>
          </a:prstGeom>
        </p:spPr>
      </p:pic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882C3FA3-E517-40EE-A9EF-41D634BFEF5D}"/>
              </a:ext>
            </a:extLst>
          </p:cNvPr>
          <p:cNvSpPr txBox="1"/>
          <p:nvPr/>
        </p:nvSpPr>
        <p:spPr>
          <a:xfrm>
            <a:off x="9794287" y="2537805"/>
            <a:ext cx="5611554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Thuộc</a:t>
            </a:r>
            <a:r>
              <a:rPr lang="en-US" sz="2500" dirty="0"/>
              <a:t> </a:t>
            </a:r>
            <a:r>
              <a:rPr lang="en-US" sz="2500" dirty="0" err="1"/>
              <a:t>tính</a:t>
            </a:r>
            <a:r>
              <a:rPr lang="en-US" sz="2500" dirty="0"/>
              <a:t> </a:t>
            </a:r>
            <a:r>
              <a:rPr lang="en-US" sz="2500" dirty="0" err="1"/>
              <a:t>đầu</a:t>
            </a:r>
            <a:r>
              <a:rPr lang="en-US" sz="2500" dirty="0"/>
              <a:t> ra </a:t>
            </a:r>
            <a:r>
              <a:rPr lang="en-US" sz="2500" dirty="0" err="1"/>
              <a:t>của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endParaRPr lang="en-US" sz="2500" dirty="0"/>
          </a:p>
        </p:txBody>
      </p:sp>
      <p:pic>
        <p:nvPicPr>
          <p:cNvPr id="25" name="Hình ảnh 24">
            <a:extLst>
              <a:ext uri="{FF2B5EF4-FFF2-40B4-BE49-F238E27FC236}">
                <a16:creationId xmlns:a16="http://schemas.microsoft.com/office/drawing/2014/main" id="{25B5E35F-9E4E-4426-9BB5-508F963C2C33}"/>
              </a:ext>
            </a:extLst>
          </p:cNvPr>
          <p:cNvPicPr/>
          <p:nvPr/>
        </p:nvPicPr>
        <p:blipFill rotWithShape="1">
          <a:blip r:embed="rId6"/>
          <a:srcRect r="76774"/>
          <a:stretch/>
        </p:blipFill>
        <p:spPr>
          <a:xfrm>
            <a:off x="9794287" y="4838698"/>
            <a:ext cx="3714815" cy="1489701"/>
          </a:xfrm>
          <a:prstGeom prst="rect">
            <a:avLst/>
          </a:prstGeom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28959075-183C-498E-9FF3-04DBFBA7AF09}"/>
              </a:ext>
            </a:extLst>
          </p:cNvPr>
          <p:cNvSpPr txBox="1"/>
          <p:nvPr/>
        </p:nvSpPr>
        <p:spPr>
          <a:xfrm>
            <a:off x="9794287" y="3399711"/>
            <a:ext cx="4999365" cy="1186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500" dirty="0" err="1"/>
              <a:t>Chọn</a:t>
            </a:r>
            <a:r>
              <a:rPr lang="en-US" sz="2500" dirty="0"/>
              <a:t> </a:t>
            </a:r>
            <a:r>
              <a:rPr lang="en-US" sz="2500" dirty="0" err="1"/>
              <a:t>thuộc</a:t>
            </a:r>
            <a:r>
              <a:rPr lang="en-US" sz="2500" dirty="0"/>
              <a:t> </a:t>
            </a:r>
            <a:r>
              <a:rPr lang="en-US" sz="2500" dirty="0" err="1"/>
              <a:t>tính</a:t>
            </a:r>
            <a:r>
              <a:rPr lang="en-US" sz="2500" dirty="0"/>
              <a:t> Primary Type </a:t>
            </a:r>
            <a:r>
              <a:rPr lang="en-US" sz="2500" dirty="0" err="1"/>
              <a:t>là</a:t>
            </a:r>
            <a:r>
              <a:rPr lang="en-US" sz="2500" dirty="0"/>
              <a:t> </a:t>
            </a:r>
            <a:r>
              <a:rPr lang="en-US" sz="2500" dirty="0" err="1"/>
              <a:t>thuộc</a:t>
            </a:r>
            <a:r>
              <a:rPr lang="en-US" sz="2500" dirty="0"/>
              <a:t> </a:t>
            </a:r>
            <a:r>
              <a:rPr lang="en-US" sz="2500" dirty="0" err="1"/>
              <a:t>tính</a:t>
            </a:r>
            <a:r>
              <a:rPr lang="en-US" sz="2500" dirty="0"/>
              <a:t> </a:t>
            </a:r>
            <a:r>
              <a:rPr lang="en-US" sz="2500" dirty="0" err="1"/>
              <a:t>quyết</a:t>
            </a:r>
            <a:r>
              <a:rPr lang="en-US" sz="2500" dirty="0"/>
              <a:t> </a:t>
            </a:r>
            <a:r>
              <a:rPr lang="en-US" sz="2500" dirty="0" err="1"/>
              <a:t>định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79422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" grpId="0"/>
      <p:bldP spid="20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15908" y="1145863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962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561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76202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3046" y="456161"/>
            <a:ext cx="5611554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Tiền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xử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lý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dữ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liệu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777191" y="1202286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695740" y="978830"/>
            <a:ext cx="37719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1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2</a:t>
            </a:r>
            <a:endParaRPr lang="en-US" sz="2500" b="1" spc="20" dirty="0">
              <a:solidFill>
                <a:srgbClr val="0F0E0D"/>
              </a:solidFill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221063" y="7042358"/>
            <a:ext cx="2037479" cy="2217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51D0EC28-5F21-4766-96C1-6BB1C1D80BF2}"/>
              </a:ext>
            </a:extLst>
          </p:cNvPr>
          <p:cNvSpPr txBox="1"/>
          <p:nvPr/>
        </p:nvSpPr>
        <p:spPr>
          <a:xfrm>
            <a:off x="838200" y="1773919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500" dirty="0"/>
              <a:t> CÀI ĐẶT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A6E6E65C-B600-4A9B-8E28-DCE3DAA71D5B}"/>
              </a:ext>
            </a:extLst>
          </p:cNvPr>
          <p:cNvSpPr txBox="1"/>
          <p:nvPr/>
        </p:nvSpPr>
        <p:spPr>
          <a:xfrm>
            <a:off x="1524000" y="2537805"/>
            <a:ext cx="5867400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Vẽ</a:t>
            </a:r>
            <a:r>
              <a:rPr lang="en-US" sz="2500" dirty="0"/>
              <a:t> </a:t>
            </a:r>
            <a:r>
              <a:rPr lang="en-US" sz="2500" dirty="0" err="1"/>
              <a:t>biểu</a:t>
            </a:r>
            <a:r>
              <a:rPr lang="en-US" sz="2500" dirty="0"/>
              <a:t> </a:t>
            </a:r>
            <a:r>
              <a:rPr lang="en-US" sz="2500" dirty="0" err="1"/>
              <a:t>đó</a:t>
            </a:r>
            <a:r>
              <a:rPr lang="en-US" sz="2500" dirty="0"/>
              <a:t> Plot Bar Chart</a:t>
            </a: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882C3FA3-E517-40EE-A9EF-41D634BFEF5D}"/>
              </a:ext>
            </a:extLst>
          </p:cNvPr>
          <p:cNvSpPr txBox="1"/>
          <p:nvPr/>
        </p:nvSpPr>
        <p:spPr>
          <a:xfrm>
            <a:off x="1519237" y="5302079"/>
            <a:ext cx="1833563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 err="1"/>
              <a:t>Kết</a:t>
            </a:r>
            <a:r>
              <a:rPr lang="en-US" sz="2500" dirty="0"/>
              <a:t> </a:t>
            </a:r>
            <a:r>
              <a:rPr lang="en-US" sz="2500" dirty="0" err="1"/>
              <a:t>quả</a:t>
            </a:r>
            <a:r>
              <a:rPr lang="en-US" sz="2500" dirty="0"/>
              <a:t>:</a:t>
            </a:r>
          </a:p>
        </p:txBody>
      </p:sp>
      <p:pic>
        <p:nvPicPr>
          <p:cNvPr id="23" name="Hình ảnh 22">
            <a:extLst>
              <a:ext uri="{FF2B5EF4-FFF2-40B4-BE49-F238E27FC236}">
                <a16:creationId xmlns:a16="http://schemas.microsoft.com/office/drawing/2014/main" id="{F1C54EE3-DADF-4092-B289-A01C1E628C87}"/>
              </a:ext>
            </a:extLst>
          </p:cNvPr>
          <p:cNvPicPr/>
          <p:nvPr/>
        </p:nvPicPr>
        <p:blipFill rotWithShape="1">
          <a:blip r:embed="rId5"/>
          <a:srcRect r="33672"/>
          <a:stretch/>
        </p:blipFill>
        <p:spPr>
          <a:xfrm>
            <a:off x="6300788" y="2593471"/>
            <a:ext cx="8920276" cy="2189362"/>
          </a:xfrm>
          <a:prstGeom prst="rect">
            <a:avLst/>
          </a:prstGeom>
        </p:spPr>
      </p:pic>
      <p:pic>
        <p:nvPicPr>
          <p:cNvPr id="24" name="Hình ảnh 23">
            <a:extLst>
              <a:ext uri="{FF2B5EF4-FFF2-40B4-BE49-F238E27FC236}">
                <a16:creationId xmlns:a16="http://schemas.microsoft.com/office/drawing/2014/main" id="{EF0E4706-06AF-48B3-9606-99D0A04745B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319838" y="5302079"/>
            <a:ext cx="7948612" cy="426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675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15908" y="1145863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962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561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76202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3046" y="456161"/>
            <a:ext cx="5611554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Tiền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xử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lý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dữ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liệu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777191" y="1202286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695740" y="978830"/>
            <a:ext cx="37719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1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3</a:t>
            </a:r>
            <a:endParaRPr lang="en-US" sz="2500" b="1" spc="20" dirty="0">
              <a:solidFill>
                <a:srgbClr val="0F0E0D"/>
              </a:solidFill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221063" y="7042358"/>
            <a:ext cx="2037479" cy="2217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51D0EC28-5F21-4766-96C1-6BB1C1D80BF2}"/>
              </a:ext>
            </a:extLst>
          </p:cNvPr>
          <p:cNvSpPr txBox="1"/>
          <p:nvPr/>
        </p:nvSpPr>
        <p:spPr>
          <a:xfrm>
            <a:off x="838200" y="1773919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500" dirty="0"/>
              <a:t> CÀI ĐẶT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A6E6E65C-B600-4A9B-8E28-DCE3DAA71D5B}"/>
              </a:ext>
            </a:extLst>
          </p:cNvPr>
          <p:cNvSpPr txBox="1"/>
          <p:nvPr/>
        </p:nvSpPr>
        <p:spPr>
          <a:xfrm>
            <a:off x="1519237" y="2331111"/>
            <a:ext cx="5867400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Gom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loại</a:t>
            </a:r>
            <a:r>
              <a:rPr lang="en-US" sz="2500" dirty="0"/>
              <a:t> </a:t>
            </a:r>
            <a:r>
              <a:rPr lang="en-US" sz="2500" dirty="0" err="1"/>
              <a:t>tội</a:t>
            </a:r>
            <a:r>
              <a:rPr lang="en-US" sz="2500" dirty="0"/>
              <a:t> </a:t>
            </a:r>
            <a:r>
              <a:rPr lang="en-US" sz="2500" dirty="0" err="1"/>
              <a:t>phạm</a:t>
            </a:r>
            <a:r>
              <a:rPr lang="en-US" sz="2500" dirty="0"/>
              <a:t> </a:t>
            </a:r>
            <a:r>
              <a:rPr lang="en-US" sz="2500" dirty="0" err="1"/>
              <a:t>ít</a:t>
            </a:r>
            <a:r>
              <a:rPr lang="en-US" sz="2500" dirty="0"/>
              <a:t> </a:t>
            </a:r>
            <a:r>
              <a:rPr lang="en-US" sz="2500" dirty="0" err="1"/>
              <a:t>xảy</a:t>
            </a:r>
            <a:r>
              <a:rPr lang="en-US" sz="2500" dirty="0"/>
              <a:t> ra</a:t>
            </a: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882C3FA3-E517-40EE-A9EF-41D634BFEF5D}"/>
              </a:ext>
            </a:extLst>
          </p:cNvPr>
          <p:cNvSpPr txBox="1"/>
          <p:nvPr/>
        </p:nvSpPr>
        <p:spPr>
          <a:xfrm>
            <a:off x="1528762" y="4991100"/>
            <a:ext cx="1833563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 err="1"/>
              <a:t>Kết</a:t>
            </a:r>
            <a:r>
              <a:rPr lang="en-US" sz="2500" dirty="0"/>
              <a:t> </a:t>
            </a:r>
            <a:r>
              <a:rPr lang="en-US" sz="2500" dirty="0" err="1"/>
              <a:t>quả</a:t>
            </a:r>
            <a:r>
              <a:rPr lang="en-US" sz="2500" dirty="0"/>
              <a:t>:</a:t>
            </a: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A977AE43-DEF9-4D6B-A3A1-D292D136BEE8}"/>
              </a:ext>
            </a:extLst>
          </p:cNvPr>
          <p:cNvPicPr/>
          <p:nvPr/>
        </p:nvPicPr>
        <p:blipFill rotWithShape="1">
          <a:blip r:embed="rId5"/>
          <a:srcRect l="-1" t="27310" r="34167"/>
          <a:stretch/>
        </p:blipFill>
        <p:spPr>
          <a:xfrm>
            <a:off x="6319838" y="2269843"/>
            <a:ext cx="9148762" cy="2409824"/>
          </a:xfrm>
          <a:prstGeom prst="rect">
            <a:avLst/>
          </a:prstGeom>
        </p:spPr>
      </p:pic>
      <p:pic>
        <p:nvPicPr>
          <p:cNvPr id="19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09E652-1D49-4680-87CE-1FA30FAAC7D0}"/>
              </a:ext>
            </a:extLst>
          </p:cNvPr>
          <p:cNvPicPr/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1" t="7349" r="21506"/>
          <a:stretch/>
        </p:blipFill>
        <p:spPr bwMode="auto">
          <a:xfrm>
            <a:off x="6307932" y="5000716"/>
            <a:ext cx="4741068" cy="45623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3303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15908" y="1145863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962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561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76202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3046" y="456161"/>
            <a:ext cx="5611554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Tiền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xử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lý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dữ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liệu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777191" y="1202286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695740" y="978830"/>
            <a:ext cx="37719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1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4</a:t>
            </a:r>
          </a:p>
        </p:txBody>
      </p:sp>
      <p:sp>
        <p:nvSpPr>
          <p:cNvPr id="18" name="object 18"/>
          <p:cNvSpPr/>
          <p:nvPr/>
        </p:nvSpPr>
        <p:spPr>
          <a:xfrm>
            <a:off x="15221063" y="7042358"/>
            <a:ext cx="2037479" cy="2217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51D0EC28-5F21-4766-96C1-6BB1C1D80BF2}"/>
              </a:ext>
            </a:extLst>
          </p:cNvPr>
          <p:cNvSpPr txBox="1"/>
          <p:nvPr/>
        </p:nvSpPr>
        <p:spPr>
          <a:xfrm>
            <a:off x="838200" y="1773919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500" dirty="0"/>
              <a:t> CÀI ĐẶT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A6E6E65C-B600-4A9B-8E28-DCE3DAA71D5B}"/>
              </a:ext>
            </a:extLst>
          </p:cNvPr>
          <p:cNvSpPr txBox="1"/>
          <p:nvPr/>
        </p:nvSpPr>
        <p:spPr>
          <a:xfrm>
            <a:off x="1519237" y="2331111"/>
            <a:ext cx="5186363" cy="1186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Tiến</a:t>
            </a:r>
            <a:r>
              <a:rPr lang="en-US" sz="2500" dirty="0"/>
              <a:t> </a:t>
            </a:r>
            <a:r>
              <a:rPr lang="en-US" sz="2500" dirty="0" err="1"/>
              <a:t>hành</a:t>
            </a:r>
            <a:r>
              <a:rPr lang="en-US" sz="2500" dirty="0"/>
              <a:t> </a:t>
            </a:r>
            <a:r>
              <a:rPr lang="en-US" sz="2500" dirty="0" err="1"/>
              <a:t>thay</a:t>
            </a:r>
            <a:r>
              <a:rPr lang="en-US" sz="2500" dirty="0"/>
              <a:t> </a:t>
            </a:r>
            <a:r>
              <a:rPr lang="en-US" sz="2500" dirty="0" err="1"/>
              <a:t>thể</a:t>
            </a:r>
            <a:r>
              <a:rPr lang="en-US" sz="2500" dirty="0"/>
              <a:t>  </a:t>
            </a:r>
            <a:r>
              <a:rPr lang="en-US" sz="2500" dirty="0" err="1"/>
              <a:t>bằng</a:t>
            </a:r>
            <a:r>
              <a:rPr lang="en-US" sz="2500" dirty="0"/>
              <a:t> </a:t>
            </a:r>
            <a:r>
              <a:rPr lang="en-US" sz="2500" dirty="0" err="1"/>
              <a:t>một</a:t>
            </a:r>
            <a:r>
              <a:rPr lang="en-US" sz="2500" dirty="0"/>
              <a:t> </a:t>
            </a:r>
            <a:r>
              <a:rPr lang="en-US" sz="2500" dirty="0" err="1"/>
              <a:t>nhãn</a:t>
            </a:r>
            <a:r>
              <a:rPr lang="en-US" sz="2500" dirty="0"/>
              <a:t> OTHERS </a:t>
            </a:r>
            <a:r>
              <a:rPr lang="en-US" sz="2500" dirty="0" err="1"/>
              <a:t>cho</a:t>
            </a:r>
            <a:r>
              <a:rPr lang="en-US" sz="2500" dirty="0"/>
              <a:t> 13 </a:t>
            </a:r>
            <a:r>
              <a:rPr lang="en-US" sz="2500" dirty="0" err="1"/>
              <a:t>lớp</a:t>
            </a:r>
            <a:r>
              <a:rPr lang="en-US" sz="2500" dirty="0"/>
              <a:t> </a:t>
            </a:r>
            <a:r>
              <a:rPr lang="en-US" sz="2500" dirty="0" err="1"/>
              <a:t>trên</a:t>
            </a:r>
            <a:endParaRPr lang="en-US" sz="2500" dirty="0"/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882C3FA3-E517-40EE-A9EF-41D634BFEF5D}"/>
              </a:ext>
            </a:extLst>
          </p:cNvPr>
          <p:cNvSpPr txBox="1"/>
          <p:nvPr/>
        </p:nvSpPr>
        <p:spPr>
          <a:xfrm>
            <a:off x="1528762" y="4991100"/>
            <a:ext cx="1833563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 err="1"/>
              <a:t>Kết</a:t>
            </a:r>
            <a:r>
              <a:rPr lang="en-US" sz="2500" dirty="0"/>
              <a:t> </a:t>
            </a:r>
            <a:r>
              <a:rPr lang="en-US" sz="2500" dirty="0" err="1"/>
              <a:t>quả</a:t>
            </a:r>
            <a:r>
              <a:rPr lang="en-US" sz="2500" dirty="0"/>
              <a:t>:</a:t>
            </a:r>
          </a:p>
        </p:txBody>
      </p:sp>
      <p:pic>
        <p:nvPicPr>
          <p:cNvPr id="23" name="Hình ảnh 22">
            <a:extLst>
              <a:ext uri="{FF2B5EF4-FFF2-40B4-BE49-F238E27FC236}">
                <a16:creationId xmlns:a16="http://schemas.microsoft.com/office/drawing/2014/main" id="{632CD502-9414-448D-AF55-BED68B06BED2}"/>
              </a:ext>
            </a:extLst>
          </p:cNvPr>
          <p:cNvPicPr/>
          <p:nvPr/>
        </p:nvPicPr>
        <p:blipFill rotWithShape="1">
          <a:blip r:embed="rId5"/>
          <a:srcRect r="26688"/>
          <a:stretch/>
        </p:blipFill>
        <p:spPr>
          <a:xfrm>
            <a:off x="6895534" y="2167399"/>
            <a:ext cx="8481732" cy="2512268"/>
          </a:xfrm>
          <a:prstGeom prst="rect">
            <a:avLst/>
          </a:prstGeom>
        </p:spPr>
      </p:pic>
      <p:pic>
        <p:nvPicPr>
          <p:cNvPr id="24" name="Hình ảnh 23">
            <a:extLst>
              <a:ext uri="{FF2B5EF4-FFF2-40B4-BE49-F238E27FC236}">
                <a16:creationId xmlns:a16="http://schemas.microsoft.com/office/drawing/2014/main" id="{197D9C2E-5430-4D38-8BA4-3B0F8224499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895534" y="4991100"/>
            <a:ext cx="7177396" cy="441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4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15908" y="1145863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962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561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76202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3046" y="456161"/>
            <a:ext cx="5611554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Tiền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xử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lý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dữ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liệu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777191" y="1202286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695740" y="978830"/>
            <a:ext cx="37719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1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5</a:t>
            </a:r>
          </a:p>
        </p:txBody>
      </p:sp>
      <p:sp>
        <p:nvSpPr>
          <p:cNvPr id="18" name="object 18"/>
          <p:cNvSpPr/>
          <p:nvPr/>
        </p:nvSpPr>
        <p:spPr>
          <a:xfrm>
            <a:off x="15221063" y="7042358"/>
            <a:ext cx="2037479" cy="2217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51D0EC28-5F21-4766-96C1-6BB1C1D80BF2}"/>
              </a:ext>
            </a:extLst>
          </p:cNvPr>
          <p:cNvSpPr txBox="1"/>
          <p:nvPr/>
        </p:nvSpPr>
        <p:spPr>
          <a:xfrm>
            <a:off x="838200" y="1773919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500" dirty="0"/>
              <a:t> CÀI ĐẶT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A6E6E65C-B600-4A9B-8E28-DCE3DAA71D5B}"/>
              </a:ext>
            </a:extLst>
          </p:cNvPr>
          <p:cNvSpPr txBox="1"/>
          <p:nvPr/>
        </p:nvSpPr>
        <p:spPr>
          <a:xfrm>
            <a:off x="1519237" y="2331111"/>
            <a:ext cx="5186363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Hệ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tương</a:t>
            </a:r>
            <a:r>
              <a:rPr lang="en-US" sz="2500" dirty="0"/>
              <a:t> </a:t>
            </a:r>
            <a:r>
              <a:rPr lang="en-US" sz="2500" dirty="0" err="1"/>
              <a:t>quan</a:t>
            </a:r>
            <a:r>
              <a:rPr lang="en-US" sz="2500" dirty="0"/>
              <a:t> Pearson</a:t>
            </a: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882C3FA3-E517-40EE-A9EF-41D634BFEF5D}"/>
              </a:ext>
            </a:extLst>
          </p:cNvPr>
          <p:cNvSpPr txBox="1"/>
          <p:nvPr/>
        </p:nvSpPr>
        <p:spPr>
          <a:xfrm>
            <a:off x="1528762" y="4991100"/>
            <a:ext cx="1833563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 err="1"/>
              <a:t>Kết</a:t>
            </a:r>
            <a:r>
              <a:rPr lang="en-US" sz="2500" dirty="0"/>
              <a:t> </a:t>
            </a:r>
            <a:r>
              <a:rPr lang="en-US" sz="2500" dirty="0" err="1"/>
              <a:t>quả</a:t>
            </a:r>
            <a:r>
              <a:rPr lang="en-US" sz="2500" dirty="0"/>
              <a:t>:</a:t>
            </a: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E7D35835-5C7A-4EA5-A4AA-CFC8E990267C}"/>
              </a:ext>
            </a:extLst>
          </p:cNvPr>
          <p:cNvPicPr/>
          <p:nvPr/>
        </p:nvPicPr>
        <p:blipFill rotWithShape="1">
          <a:blip r:embed="rId5"/>
          <a:srcRect r="61538"/>
          <a:stretch/>
        </p:blipFill>
        <p:spPr>
          <a:xfrm>
            <a:off x="6858000" y="2012446"/>
            <a:ext cx="6837740" cy="1911854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459A81AE-7258-4C7C-B281-8D6E3874468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858000" y="4762500"/>
            <a:ext cx="683774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3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15908" y="1145863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962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561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76202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3046" y="456161"/>
            <a:ext cx="5611554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Tiền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xử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lý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dữ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liệu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777191" y="1202286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695740" y="978830"/>
            <a:ext cx="37719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1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6</a:t>
            </a:r>
          </a:p>
        </p:txBody>
      </p:sp>
      <p:sp>
        <p:nvSpPr>
          <p:cNvPr id="18" name="object 18"/>
          <p:cNvSpPr/>
          <p:nvPr/>
        </p:nvSpPr>
        <p:spPr>
          <a:xfrm>
            <a:off x="15221063" y="7042358"/>
            <a:ext cx="2037479" cy="2217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51D0EC28-5F21-4766-96C1-6BB1C1D80BF2}"/>
              </a:ext>
            </a:extLst>
          </p:cNvPr>
          <p:cNvSpPr txBox="1"/>
          <p:nvPr/>
        </p:nvSpPr>
        <p:spPr>
          <a:xfrm>
            <a:off x="838200" y="1773919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500" dirty="0"/>
              <a:t> CÀI ĐẶT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A6E6E65C-B600-4A9B-8E28-DCE3DAA71D5B}"/>
              </a:ext>
            </a:extLst>
          </p:cNvPr>
          <p:cNvSpPr txBox="1"/>
          <p:nvPr/>
        </p:nvSpPr>
        <p:spPr>
          <a:xfrm>
            <a:off x="1519237" y="2331111"/>
            <a:ext cx="4957763" cy="1186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Lọc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thuộc</a:t>
            </a:r>
            <a:r>
              <a:rPr lang="en-US" sz="2500" dirty="0"/>
              <a:t> </a:t>
            </a:r>
            <a:r>
              <a:rPr lang="en-US" sz="2500" dirty="0" err="1"/>
              <a:t>tính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hệ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tương</a:t>
            </a:r>
            <a:r>
              <a:rPr lang="en-US" sz="2500" dirty="0"/>
              <a:t> </a:t>
            </a:r>
            <a:r>
              <a:rPr lang="en-US" sz="2500" dirty="0" err="1"/>
              <a:t>quan</a:t>
            </a:r>
            <a:r>
              <a:rPr lang="en-US" sz="2500" dirty="0"/>
              <a:t> Pearson </a:t>
            </a:r>
            <a:r>
              <a:rPr lang="en-US" sz="2500" dirty="0" err="1"/>
              <a:t>cao</a:t>
            </a:r>
            <a:endParaRPr lang="en-US" sz="2500" dirty="0"/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882C3FA3-E517-40EE-A9EF-41D634BFEF5D}"/>
              </a:ext>
            </a:extLst>
          </p:cNvPr>
          <p:cNvSpPr txBox="1"/>
          <p:nvPr/>
        </p:nvSpPr>
        <p:spPr>
          <a:xfrm>
            <a:off x="1528762" y="4991100"/>
            <a:ext cx="1833563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 err="1"/>
              <a:t>Kết</a:t>
            </a:r>
            <a:r>
              <a:rPr lang="en-US" sz="2500" dirty="0"/>
              <a:t> </a:t>
            </a:r>
            <a:r>
              <a:rPr lang="en-US" sz="2500" dirty="0" err="1"/>
              <a:t>quả</a:t>
            </a:r>
            <a:r>
              <a:rPr lang="en-US" sz="2500" dirty="0"/>
              <a:t>:</a:t>
            </a:r>
          </a:p>
        </p:txBody>
      </p:sp>
      <p:pic>
        <p:nvPicPr>
          <p:cNvPr id="23" name="Hình ảnh 22">
            <a:extLst>
              <a:ext uri="{FF2B5EF4-FFF2-40B4-BE49-F238E27FC236}">
                <a16:creationId xmlns:a16="http://schemas.microsoft.com/office/drawing/2014/main" id="{8D57B60D-6E23-4541-9D66-6F66C1B31440}"/>
              </a:ext>
            </a:extLst>
          </p:cNvPr>
          <p:cNvPicPr/>
          <p:nvPr/>
        </p:nvPicPr>
        <p:blipFill rotWithShape="1">
          <a:blip r:embed="rId5"/>
          <a:srcRect l="506" t="3731" r="63547" b="4372"/>
          <a:stretch/>
        </p:blipFill>
        <p:spPr>
          <a:xfrm>
            <a:off x="6934200" y="2331111"/>
            <a:ext cx="5486399" cy="1897989"/>
          </a:xfrm>
          <a:prstGeom prst="rect">
            <a:avLst/>
          </a:prstGeom>
        </p:spPr>
      </p:pic>
      <p:pic>
        <p:nvPicPr>
          <p:cNvPr id="24" name="Hình ảnh 23">
            <a:extLst>
              <a:ext uri="{FF2B5EF4-FFF2-40B4-BE49-F238E27FC236}">
                <a16:creationId xmlns:a16="http://schemas.microsoft.com/office/drawing/2014/main" id="{A5965205-A137-4052-8C32-B4B93211B8D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934200" y="5143500"/>
            <a:ext cx="6400800" cy="2362200"/>
          </a:xfrm>
          <a:prstGeom prst="rect">
            <a:avLst/>
          </a:prstGeom>
        </p:spPr>
      </p:pic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38503CDD-0736-4D42-809A-44726EBF78C2}"/>
              </a:ext>
            </a:extLst>
          </p:cNvPr>
          <p:cNvSpPr txBox="1"/>
          <p:nvPr/>
        </p:nvSpPr>
        <p:spPr>
          <a:xfrm>
            <a:off x="2426493" y="7919649"/>
            <a:ext cx="11627387" cy="1186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Có</a:t>
            </a:r>
            <a:r>
              <a:rPr lang="en-US" sz="2500" dirty="0"/>
              <a:t> 4 </a:t>
            </a:r>
            <a:r>
              <a:rPr lang="en-US" sz="2500" dirty="0" err="1"/>
              <a:t>thuộc</a:t>
            </a:r>
            <a:r>
              <a:rPr lang="en-US" sz="2500" dirty="0"/>
              <a:t> </a:t>
            </a:r>
            <a:r>
              <a:rPr lang="en-US" sz="2500" dirty="0" err="1"/>
              <a:t>tính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độ</a:t>
            </a:r>
            <a:r>
              <a:rPr lang="en-US" sz="2500" dirty="0"/>
              <a:t> t</a:t>
            </a:r>
            <a:r>
              <a:rPr lang="vi-VN" sz="2500" dirty="0"/>
              <a:t>ư</a:t>
            </a:r>
            <a:r>
              <a:rPr lang="en-US" sz="2500" dirty="0" err="1"/>
              <a:t>ơng</a:t>
            </a:r>
            <a:r>
              <a:rPr lang="en-US" sz="2500" dirty="0"/>
              <a:t> </a:t>
            </a:r>
            <a:r>
              <a:rPr lang="en-US" sz="2500" dirty="0" err="1"/>
              <a:t>quan</a:t>
            </a:r>
            <a:r>
              <a:rPr lang="en-US" sz="2500" dirty="0"/>
              <a:t> </a:t>
            </a:r>
            <a:r>
              <a:rPr lang="en-US" sz="2500" dirty="0" err="1"/>
              <a:t>cao</a:t>
            </a:r>
            <a:r>
              <a:rPr lang="en-US" sz="2500" dirty="0"/>
              <a:t> </a:t>
            </a:r>
            <a:r>
              <a:rPr lang="en-US" sz="2500" dirty="0" err="1"/>
              <a:t>với</a:t>
            </a:r>
            <a:r>
              <a:rPr lang="en-US" sz="2500" dirty="0"/>
              <a:t> </a:t>
            </a:r>
            <a:r>
              <a:rPr lang="en-US" sz="2500" dirty="0" err="1"/>
              <a:t>đầu</a:t>
            </a:r>
            <a:r>
              <a:rPr lang="en-US" sz="2500" dirty="0"/>
              <a:t> ra </a:t>
            </a:r>
            <a:r>
              <a:rPr lang="en-US" sz="2500" dirty="0" err="1"/>
              <a:t>là</a:t>
            </a:r>
            <a:r>
              <a:rPr lang="en-US" sz="2500" dirty="0"/>
              <a:t> “ICUR”, “Primary Type”, “Description”, “FBI Code”.</a:t>
            </a:r>
          </a:p>
        </p:txBody>
      </p:sp>
    </p:spTree>
    <p:extLst>
      <p:ext uri="{BB962C8B-B14F-4D97-AF65-F5344CB8AC3E}">
        <p14:creationId xmlns:p14="http://schemas.microsoft.com/office/powerpoint/2010/main" val="22767810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15908" y="1145863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962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561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76202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3046" y="456161"/>
            <a:ext cx="5611554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Tiền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xử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lý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dữ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liệu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777191" y="1202286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695740" y="978830"/>
            <a:ext cx="37719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1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7</a:t>
            </a:r>
          </a:p>
        </p:txBody>
      </p:sp>
      <p:sp>
        <p:nvSpPr>
          <p:cNvPr id="18" name="object 18"/>
          <p:cNvSpPr/>
          <p:nvPr/>
        </p:nvSpPr>
        <p:spPr>
          <a:xfrm>
            <a:off x="15221063" y="7042358"/>
            <a:ext cx="2037479" cy="2217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51D0EC28-5F21-4766-96C1-6BB1C1D80BF2}"/>
              </a:ext>
            </a:extLst>
          </p:cNvPr>
          <p:cNvSpPr txBox="1"/>
          <p:nvPr/>
        </p:nvSpPr>
        <p:spPr>
          <a:xfrm>
            <a:off x="838200" y="1773919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500" dirty="0"/>
              <a:t> CÀI ĐẶT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A6E6E65C-B600-4A9B-8E28-DCE3DAA71D5B}"/>
              </a:ext>
            </a:extLst>
          </p:cNvPr>
          <p:cNvSpPr txBox="1"/>
          <p:nvPr/>
        </p:nvSpPr>
        <p:spPr>
          <a:xfrm>
            <a:off x="1519237" y="2331111"/>
            <a:ext cx="4271963" cy="2341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Chia </a:t>
            </a:r>
            <a:r>
              <a:rPr lang="en-US" sz="2500" dirty="0" err="1"/>
              <a:t>bộ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 </a:t>
            </a:r>
            <a:r>
              <a:rPr lang="en-US" sz="2500" dirty="0" err="1"/>
              <a:t>thành</a:t>
            </a:r>
            <a:r>
              <a:rPr lang="en-US" sz="2500" dirty="0"/>
              <a:t> Training Set (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huấn</a:t>
            </a:r>
            <a:r>
              <a:rPr lang="en-US" sz="2500" dirty="0"/>
              <a:t> </a:t>
            </a:r>
            <a:r>
              <a:rPr lang="en-US" sz="2500" dirty="0" err="1"/>
              <a:t>luyện</a:t>
            </a:r>
            <a:r>
              <a:rPr lang="en-US" sz="2500" dirty="0"/>
              <a:t>) </a:t>
            </a:r>
            <a:r>
              <a:rPr lang="en-US" sz="2500" dirty="0" err="1"/>
              <a:t>và</a:t>
            </a:r>
            <a:r>
              <a:rPr lang="en-US" sz="2500" dirty="0"/>
              <a:t> Test Set (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kiểm</a:t>
            </a:r>
            <a:r>
              <a:rPr lang="en-US" sz="2500" dirty="0"/>
              <a:t> </a:t>
            </a:r>
            <a:r>
              <a:rPr lang="en-US" sz="2500" dirty="0" err="1"/>
              <a:t>chứng</a:t>
            </a:r>
            <a:r>
              <a:rPr lang="en-US" sz="2500" dirty="0"/>
              <a:t>)</a:t>
            </a: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882C3FA3-E517-40EE-A9EF-41D634BFEF5D}"/>
              </a:ext>
            </a:extLst>
          </p:cNvPr>
          <p:cNvSpPr txBox="1"/>
          <p:nvPr/>
        </p:nvSpPr>
        <p:spPr>
          <a:xfrm>
            <a:off x="1519237" y="7346107"/>
            <a:ext cx="1833563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 err="1"/>
              <a:t>Kết</a:t>
            </a:r>
            <a:r>
              <a:rPr lang="en-US" sz="2500" dirty="0"/>
              <a:t> </a:t>
            </a:r>
            <a:r>
              <a:rPr lang="en-US" sz="2500" dirty="0" err="1"/>
              <a:t>quả</a:t>
            </a:r>
            <a:r>
              <a:rPr lang="en-US" sz="2500" dirty="0"/>
              <a:t>:</a:t>
            </a:r>
          </a:p>
        </p:txBody>
      </p:sp>
      <p:pic>
        <p:nvPicPr>
          <p:cNvPr id="23" name="Hình ảnh 22">
            <a:extLst>
              <a:ext uri="{FF2B5EF4-FFF2-40B4-BE49-F238E27FC236}">
                <a16:creationId xmlns:a16="http://schemas.microsoft.com/office/drawing/2014/main" id="{F0367D62-7CFE-4982-ABD7-4F76F0228BA0}"/>
              </a:ext>
            </a:extLst>
          </p:cNvPr>
          <p:cNvPicPr/>
          <p:nvPr/>
        </p:nvPicPr>
        <p:blipFill rotWithShape="1">
          <a:blip r:embed="rId5"/>
          <a:srcRect r="52811" b="21786"/>
          <a:stretch/>
        </p:blipFill>
        <p:spPr>
          <a:xfrm>
            <a:off x="6705600" y="2476500"/>
            <a:ext cx="6990140" cy="3808660"/>
          </a:xfrm>
          <a:prstGeom prst="rect">
            <a:avLst/>
          </a:prstGeom>
        </p:spPr>
      </p:pic>
      <p:pic>
        <p:nvPicPr>
          <p:cNvPr id="24" name="Hình ảnh 23">
            <a:extLst>
              <a:ext uri="{FF2B5EF4-FFF2-40B4-BE49-F238E27FC236}">
                <a16:creationId xmlns:a16="http://schemas.microsoft.com/office/drawing/2014/main" id="{E20D3541-7DD8-43AD-87CC-6DF22C19C526}"/>
              </a:ext>
            </a:extLst>
          </p:cNvPr>
          <p:cNvPicPr/>
          <p:nvPr/>
        </p:nvPicPr>
        <p:blipFill rotWithShape="1">
          <a:blip r:embed="rId5"/>
          <a:srcRect t="76913" r="52811"/>
          <a:stretch/>
        </p:blipFill>
        <p:spPr>
          <a:xfrm>
            <a:off x="6719887" y="7346107"/>
            <a:ext cx="6975853" cy="137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3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49294" y="2732505"/>
            <a:ext cx="6976353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8000" spc="-180" dirty="0"/>
              <a:t>THUẬT TOÁN</a:t>
            </a:r>
            <a:br>
              <a:rPr lang="en-US" sz="8000" spc="-180" dirty="0"/>
            </a:br>
            <a:r>
              <a:rPr lang="en-US" sz="8000" spc="-180" dirty="0"/>
              <a:t>&amp; CÀI ĐẶT</a:t>
            </a:r>
            <a:endParaRPr sz="8000" spc="290" dirty="0"/>
          </a:p>
        </p:txBody>
      </p:sp>
      <p:grpSp>
        <p:nvGrpSpPr>
          <p:cNvPr id="4" name="object 4"/>
          <p:cNvGrpSpPr/>
          <p:nvPr/>
        </p:nvGrpSpPr>
        <p:grpSpPr>
          <a:xfrm>
            <a:off x="2438400" y="7731026"/>
            <a:ext cx="1056640" cy="1000760"/>
            <a:chOff x="2998677" y="8065799"/>
            <a:chExt cx="1056640" cy="1000760"/>
          </a:xfrm>
        </p:grpSpPr>
        <p:sp>
          <p:nvSpPr>
            <p:cNvPr id="5" name="object 5"/>
            <p:cNvSpPr/>
            <p:nvPr/>
          </p:nvSpPr>
          <p:spPr>
            <a:xfrm>
              <a:off x="2998677" y="8065799"/>
              <a:ext cx="817244" cy="813435"/>
            </a:xfrm>
            <a:custGeom>
              <a:avLst/>
              <a:gdLst/>
              <a:ahLst/>
              <a:cxnLst/>
              <a:rect l="l" t="t" r="r" b="b"/>
              <a:pathLst>
                <a:path w="817245" h="813434">
                  <a:moveTo>
                    <a:pt x="408374" y="813227"/>
                  </a:moveTo>
                  <a:lnTo>
                    <a:pt x="360758" y="810491"/>
                  </a:lnTo>
                  <a:lnTo>
                    <a:pt x="314753" y="802485"/>
                  </a:lnTo>
                  <a:lnTo>
                    <a:pt x="270665" y="789517"/>
                  </a:lnTo>
                  <a:lnTo>
                    <a:pt x="228803" y="771890"/>
                  </a:lnTo>
                  <a:lnTo>
                    <a:pt x="189471" y="749910"/>
                  </a:lnTo>
                  <a:lnTo>
                    <a:pt x="152977" y="723883"/>
                  </a:lnTo>
                  <a:lnTo>
                    <a:pt x="119628" y="694114"/>
                  </a:lnTo>
                  <a:lnTo>
                    <a:pt x="89730" y="660909"/>
                  </a:lnTo>
                  <a:lnTo>
                    <a:pt x="63590" y="624572"/>
                  </a:lnTo>
                  <a:lnTo>
                    <a:pt x="41516" y="585410"/>
                  </a:lnTo>
                  <a:lnTo>
                    <a:pt x="23812" y="543728"/>
                  </a:lnTo>
                  <a:lnTo>
                    <a:pt x="10788" y="499831"/>
                  </a:lnTo>
                  <a:lnTo>
                    <a:pt x="2748" y="454024"/>
                  </a:lnTo>
                  <a:lnTo>
                    <a:pt x="0" y="406613"/>
                  </a:lnTo>
                  <a:lnTo>
                    <a:pt x="2748" y="359202"/>
                  </a:lnTo>
                  <a:lnTo>
                    <a:pt x="10788" y="313396"/>
                  </a:lnTo>
                  <a:lnTo>
                    <a:pt x="23812" y="269498"/>
                  </a:lnTo>
                  <a:lnTo>
                    <a:pt x="41516" y="227816"/>
                  </a:lnTo>
                  <a:lnTo>
                    <a:pt x="63590" y="188654"/>
                  </a:lnTo>
                  <a:lnTo>
                    <a:pt x="89730" y="152317"/>
                  </a:lnTo>
                  <a:lnTo>
                    <a:pt x="119628" y="119112"/>
                  </a:lnTo>
                  <a:lnTo>
                    <a:pt x="152977" y="89343"/>
                  </a:lnTo>
                  <a:lnTo>
                    <a:pt x="189471" y="63316"/>
                  </a:lnTo>
                  <a:lnTo>
                    <a:pt x="228803" y="41337"/>
                  </a:lnTo>
                  <a:lnTo>
                    <a:pt x="270665" y="23710"/>
                  </a:lnTo>
                  <a:lnTo>
                    <a:pt x="314753" y="10741"/>
                  </a:lnTo>
                  <a:lnTo>
                    <a:pt x="360758" y="2736"/>
                  </a:lnTo>
                  <a:lnTo>
                    <a:pt x="408374" y="0"/>
                  </a:lnTo>
                  <a:lnTo>
                    <a:pt x="455990" y="2734"/>
                  </a:lnTo>
                  <a:lnTo>
                    <a:pt x="501995" y="10738"/>
                  </a:lnTo>
                  <a:lnTo>
                    <a:pt x="546083" y="23706"/>
                  </a:lnTo>
                  <a:lnTo>
                    <a:pt x="587945" y="41332"/>
                  </a:lnTo>
                  <a:lnTo>
                    <a:pt x="627277" y="63311"/>
                  </a:lnTo>
                  <a:lnTo>
                    <a:pt x="663771" y="89337"/>
                  </a:lnTo>
                  <a:lnTo>
                    <a:pt x="697120" y="119106"/>
                  </a:lnTo>
                  <a:lnTo>
                    <a:pt x="727018" y="152312"/>
                  </a:lnTo>
                  <a:lnTo>
                    <a:pt x="753158" y="188648"/>
                  </a:lnTo>
                  <a:lnTo>
                    <a:pt x="775232" y="227811"/>
                  </a:lnTo>
                  <a:lnTo>
                    <a:pt x="792936" y="269494"/>
                  </a:lnTo>
                  <a:lnTo>
                    <a:pt x="805961" y="313393"/>
                  </a:lnTo>
                  <a:lnTo>
                    <a:pt x="814000" y="359201"/>
                  </a:lnTo>
                  <a:lnTo>
                    <a:pt x="816749" y="406613"/>
                  </a:lnTo>
                  <a:lnTo>
                    <a:pt x="813031" y="461498"/>
                  </a:lnTo>
                  <a:lnTo>
                    <a:pt x="802228" y="514170"/>
                  </a:lnTo>
                  <a:lnTo>
                    <a:pt x="784869" y="564140"/>
                  </a:lnTo>
                  <a:lnTo>
                    <a:pt x="761481" y="610921"/>
                  </a:lnTo>
                  <a:lnTo>
                    <a:pt x="532374" y="529522"/>
                  </a:lnTo>
                  <a:lnTo>
                    <a:pt x="440730" y="497061"/>
                  </a:lnTo>
                  <a:lnTo>
                    <a:pt x="497832" y="641462"/>
                  </a:lnTo>
                  <a:lnTo>
                    <a:pt x="555083" y="786013"/>
                  </a:lnTo>
                  <a:lnTo>
                    <a:pt x="520177" y="797609"/>
                  </a:lnTo>
                  <a:lnTo>
                    <a:pt x="483990" y="806148"/>
                  </a:lnTo>
                  <a:lnTo>
                    <a:pt x="446672" y="811423"/>
                  </a:lnTo>
                  <a:lnTo>
                    <a:pt x="408374" y="813227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66488" y="8219270"/>
              <a:ext cx="889000" cy="847090"/>
            </a:xfrm>
            <a:custGeom>
              <a:avLst/>
              <a:gdLst/>
              <a:ahLst/>
              <a:cxnLst/>
              <a:rect l="l" t="t" r="r" b="b"/>
              <a:pathLst>
                <a:path w="889000" h="847090">
                  <a:moveTo>
                    <a:pt x="530364" y="833247"/>
                  </a:moveTo>
                  <a:lnTo>
                    <a:pt x="526947" y="832647"/>
                  </a:lnTo>
                  <a:lnTo>
                    <a:pt x="523531" y="831847"/>
                  </a:lnTo>
                  <a:lnTo>
                    <a:pt x="520717" y="829646"/>
                  </a:lnTo>
                  <a:lnTo>
                    <a:pt x="519511" y="826444"/>
                  </a:lnTo>
                  <a:lnTo>
                    <a:pt x="311707" y="301768"/>
                  </a:lnTo>
                  <a:lnTo>
                    <a:pt x="310300" y="298166"/>
                  </a:lnTo>
                  <a:lnTo>
                    <a:pt x="311104" y="293964"/>
                  </a:lnTo>
                  <a:lnTo>
                    <a:pt x="316731" y="288361"/>
                  </a:lnTo>
                  <a:lnTo>
                    <a:pt x="320951" y="287361"/>
                  </a:lnTo>
                  <a:lnTo>
                    <a:pt x="324569" y="288761"/>
                  </a:lnTo>
                  <a:lnTo>
                    <a:pt x="398904" y="315175"/>
                  </a:lnTo>
                  <a:lnTo>
                    <a:pt x="338637" y="315175"/>
                  </a:lnTo>
                  <a:lnTo>
                    <a:pt x="532575" y="804632"/>
                  </a:lnTo>
                  <a:lnTo>
                    <a:pt x="560011" y="804632"/>
                  </a:lnTo>
                  <a:lnTo>
                    <a:pt x="536192" y="829646"/>
                  </a:lnTo>
                  <a:lnTo>
                    <a:pt x="533780" y="832247"/>
                  </a:lnTo>
                  <a:lnTo>
                    <a:pt x="530364" y="833247"/>
                  </a:lnTo>
                  <a:close/>
                </a:path>
                <a:path w="889000" h="847090">
                  <a:moveTo>
                    <a:pt x="874427" y="732995"/>
                  </a:moveTo>
                  <a:lnTo>
                    <a:pt x="870408" y="729193"/>
                  </a:lnTo>
                  <a:lnTo>
                    <a:pt x="733747" y="604127"/>
                  </a:lnTo>
                  <a:lnTo>
                    <a:pt x="731738" y="602126"/>
                  </a:lnTo>
                  <a:lnTo>
                    <a:pt x="730532" y="599725"/>
                  </a:lnTo>
                  <a:lnTo>
                    <a:pt x="730485" y="596323"/>
                  </a:lnTo>
                  <a:lnTo>
                    <a:pt x="730331" y="594322"/>
                  </a:lnTo>
                  <a:lnTo>
                    <a:pt x="731336" y="591720"/>
                  </a:lnTo>
                  <a:lnTo>
                    <a:pt x="832223" y="490467"/>
                  </a:lnTo>
                  <a:lnTo>
                    <a:pt x="338637" y="315175"/>
                  </a:lnTo>
                  <a:lnTo>
                    <a:pt x="398904" y="315175"/>
                  </a:lnTo>
                  <a:lnTo>
                    <a:pt x="853928" y="476860"/>
                  </a:lnTo>
                  <a:lnTo>
                    <a:pt x="857144" y="478061"/>
                  </a:lnTo>
                  <a:lnTo>
                    <a:pt x="859556" y="480662"/>
                  </a:lnTo>
                  <a:lnTo>
                    <a:pt x="860359" y="484064"/>
                  </a:lnTo>
                  <a:lnTo>
                    <a:pt x="861163" y="487266"/>
                  </a:lnTo>
                  <a:lnTo>
                    <a:pt x="860158" y="490867"/>
                  </a:lnTo>
                  <a:lnTo>
                    <a:pt x="755050" y="596323"/>
                  </a:lnTo>
                  <a:lnTo>
                    <a:pt x="884074" y="714385"/>
                  </a:lnTo>
                  <a:lnTo>
                    <a:pt x="888094" y="718187"/>
                  </a:lnTo>
                  <a:lnTo>
                    <a:pt x="888495" y="724590"/>
                  </a:lnTo>
                  <a:lnTo>
                    <a:pt x="880859" y="732595"/>
                  </a:lnTo>
                  <a:lnTo>
                    <a:pt x="874427" y="732995"/>
                  </a:lnTo>
                  <a:close/>
                </a:path>
                <a:path w="889000" h="847090">
                  <a:moveTo>
                    <a:pt x="560011" y="804632"/>
                  </a:moveTo>
                  <a:lnTo>
                    <a:pt x="532575" y="804632"/>
                  </a:lnTo>
                  <a:lnTo>
                    <a:pt x="635271" y="696776"/>
                  </a:lnTo>
                  <a:lnTo>
                    <a:pt x="641702" y="696576"/>
                  </a:lnTo>
                  <a:lnTo>
                    <a:pt x="668183" y="721589"/>
                  </a:lnTo>
                  <a:lnTo>
                    <a:pt x="639090" y="721589"/>
                  </a:lnTo>
                  <a:lnTo>
                    <a:pt x="560011" y="804632"/>
                  </a:lnTo>
                  <a:close/>
                </a:path>
                <a:path w="889000" h="847090">
                  <a:moveTo>
                    <a:pt x="778363" y="847055"/>
                  </a:moveTo>
                  <a:lnTo>
                    <a:pt x="775549" y="846654"/>
                  </a:lnTo>
                  <a:lnTo>
                    <a:pt x="773138" y="846654"/>
                  </a:lnTo>
                  <a:lnTo>
                    <a:pt x="770726" y="845654"/>
                  </a:lnTo>
                  <a:lnTo>
                    <a:pt x="768716" y="843853"/>
                  </a:lnTo>
                  <a:lnTo>
                    <a:pt x="639090" y="721589"/>
                  </a:lnTo>
                  <a:lnTo>
                    <a:pt x="668183" y="721589"/>
                  </a:lnTo>
                  <a:lnTo>
                    <a:pt x="786603" y="833448"/>
                  </a:lnTo>
                  <a:lnTo>
                    <a:pt x="786804" y="839851"/>
                  </a:lnTo>
                  <a:lnTo>
                    <a:pt x="782985" y="843853"/>
                  </a:lnTo>
                  <a:lnTo>
                    <a:pt x="780976" y="846054"/>
                  </a:lnTo>
                  <a:lnTo>
                    <a:pt x="778363" y="847055"/>
                  </a:lnTo>
                  <a:close/>
                </a:path>
                <a:path w="889000" h="847090">
                  <a:moveTo>
                    <a:pt x="243175" y="242537"/>
                  </a:moveTo>
                  <a:lnTo>
                    <a:pt x="237950" y="242537"/>
                  </a:lnTo>
                  <a:lnTo>
                    <a:pt x="235538" y="241536"/>
                  </a:lnTo>
                  <a:lnTo>
                    <a:pt x="233529" y="239735"/>
                  </a:lnTo>
                  <a:lnTo>
                    <a:pt x="93853" y="104064"/>
                  </a:lnTo>
                  <a:lnTo>
                    <a:pt x="89834" y="100062"/>
                  </a:lnTo>
                  <a:lnTo>
                    <a:pt x="89834" y="93859"/>
                  </a:lnTo>
                  <a:lnTo>
                    <a:pt x="93652" y="89857"/>
                  </a:lnTo>
                  <a:lnTo>
                    <a:pt x="97672" y="85855"/>
                  </a:lnTo>
                  <a:lnTo>
                    <a:pt x="103902" y="85855"/>
                  </a:lnTo>
                  <a:lnTo>
                    <a:pt x="107921" y="89657"/>
                  </a:lnTo>
                  <a:lnTo>
                    <a:pt x="247597" y="225328"/>
                  </a:lnTo>
                  <a:lnTo>
                    <a:pt x="251616" y="229330"/>
                  </a:lnTo>
                  <a:lnTo>
                    <a:pt x="251616" y="235533"/>
                  </a:lnTo>
                  <a:lnTo>
                    <a:pt x="247798" y="239535"/>
                  </a:lnTo>
                  <a:lnTo>
                    <a:pt x="245788" y="241536"/>
                  </a:lnTo>
                  <a:lnTo>
                    <a:pt x="243175" y="242537"/>
                  </a:lnTo>
                  <a:close/>
                </a:path>
                <a:path w="889000" h="847090">
                  <a:moveTo>
                    <a:pt x="197153" y="371205"/>
                  </a:moveTo>
                  <a:lnTo>
                    <a:pt x="4419" y="371205"/>
                  </a:lnTo>
                  <a:lnTo>
                    <a:pt x="0" y="366802"/>
                  </a:lnTo>
                  <a:lnTo>
                    <a:pt x="0" y="355596"/>
                  </a:lnTo>
                  <a:lnTo>
                    <a:pt x="4419" y="351194"/>
                  </a:lnTo>
                  <a:lnTo>
                    <a:pt x="197354" y="351194"/>
                  </a:lnTo>
                  <a:lnTo>
                    <a:pt x="201775" y="355596"/>
                  </a:lnTo>
                  <a:lnTo>
                    <a:pt x="201775" y="366802"/>
                  </a:lnTo>
                  <a:lnTo>
                    <a:pt x="197153" y="371205"/>
                  </a:lnTo>
                  <a:close/>
                </a:path>
                <a:path w="889000" h="847090">
                  <a:moveTo>
                    <a:pt x="364763" y="193911"/>
                  </a:moveTo>
                  <a:lnTo>
                    <a:pt x="353710" y="193911"/>
                  </a:lnTo>
                  <a:lnTo>
                    <a:pt x="349288" y="189509"/>
                  </a:lnTo>
                  <a:lnTo>
                    <a:pt x="349288" y="4408"/>
                  </a:lnTo>
                  <a:lnTo>
                    <a:pt x="353710" y="0"/>
                  </a:lnTo>
                  <a:lnTo>
                    <a:pt x="364964" y="0"/>
                  </a:lnTo>
                  <a:lnTo>
                    <a:pt x="369386" y="4408"/>
                  </a:lnTo>
                  <a:lnTo>
                    <a:pt x="369386" y="189309"/>
                  </a:lnTo>
                  <a:lnTo>
                    <a:pt x="364763" y="193911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845281" y="7993532"/>
            <a:ext cx="3900242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25" dirty="0" err="1">
                <a:solidFill>
                  <a:srgbClr val="0F0E0D"/>
                </a:solidFill>
                <a:latin typeface="Arial"/>
                <a:cs typeface="Arial"/>
              </a:rPr>
              <a:t>Thuật</a:t>
            </a:r>
            <a:r>
              <a:rPr lang="en-US" sz="2500" spc="2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500" spc="25" dirty="0" err="1">
                <a:solidFill>
                  <a:srgbClr val="0F0E0D"/>
                </a:solidFill>
                <a:latin typeface="Arial"/>
                <a:cs typeface="Arial"/>
              </a:rPr>
              <a:t>toán</a:t>
            </a:r>
            <a:r>
              <a:rPr lang="en-US" sz="2500" spc="25" dirty="0">
                <a:solidFill>
                  <a:srgbClr val="0F0E0D"/>
                </a:solidFill>
                <a:latin typeface="Arial"/>
                <a:cs typeface="Arial"/>
              </a:rPr>
              <a:t> Neural Network</a:t>
            </a:r>
            <a:endParaRPr sz="2500" dirty="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38400" y="5959011"/>
            <a:ext cx="1056640" cy="1000760"/>
            <a:chOff x="2998677" y="6293784"/>
            <a:chExt cx="1056640" cy="1000760"/>
          </a:xfrm>
        </p:grpSpPr>
        <p:sp>
          <p:nvSpPr>
            <p:cNvPr id="9" name="object 9"/>
            <p:cNvSpPr/>
            <p:nvPr/>
          </p:nvSpPr>
          <p:spPr>
            <a:xfrm>
              <a:off x="2998677" y="6293784"/>
              <a:ext cx="817244" cy="813435"/>
            </a:xfrm>
            <a:custGeom>
              <a:avLst/>
              <a:gdLst/>
              <a:ahLst/>
              <a:cxnLst/>
              <a:rect l="l" t="t" r="r" b="b"/>
              <a:pathLst>
                <a:path w="817245" h="813434">
                  <a:moveTo>
                    <a:pt x="408374" y="813227"/>
                  </a:moveTo>
                  <a:lnTo>
                    <a:pt x="360758" y="810491"/>
                  </a:lnTo>
                  <a:lnTo>
                    <a:pt x="314753" y="802485"/>
                  </a:lnTo>
                  <a:lnTo>
                    <a:pt x="270665" y="789517"/>
                  </a:lnTo>
                  <a:lnTo>
                    <a:pt x="228803" y="771890"/>
                  </a:lnTo>
                  <a:lnTo>
                    <a:pt x="189471" y="749910"/>
                  </a:lnTo>
                  <a:lnTo>
                    <a:pt x="152977" y="723883"/>
                  </a:lnTo>
                  <a:lnTo>
                    <a:pt x="119628" y="694114"/>
                  </a:lnTo>
                  <a:lnTo>
                    <a:pt x="89730" y="660909"/>
                  </a:lnTo>
                  <a:lnTo>
                    <a:pt x="63590" y="624572"/>
                  </a:lnTo>
                  <a:lnTo>
                    <a:pt x="41516" y="585410"/>
                  </a:lnTo>
                  <a:lnTo>
                    <a:pt x="23812" y="543728"/>
                  </a:lnTo>
                  <a:lnTo>
                    <a:pt x="10788" y="499831"/>
                  </a:lnTo>
                  <a:lnTo>
                    <a:pt x="2748" y="454024"/>
                  </a:lnTo>
                  <a:lnTo>
                    <a:pt x="0" y="406613"/>
                  </a:lnTo>
                  <a:lnTo>
                    <a:pt x="2748" y="359202"/>
                  </a:lnTo>
                  <a:lnTo>
                    <a:pt x="10788" y="313396"/>
                  </a:lnTo>
                  <a:lnTo>
                    <a:pt x="23812" y="269498"/>
                  </a:lnTo>
                  <a:lnTo>
                    <a:pt x="41516" y="227816"/>
                  </a:lnTo>
                  <a:lnTo>
                    <a:pt x="63590" y="188654"/>
                  </a:lnTo>
                  <a:lnTo>
                    <a:pt x="89730" y="152317"/>
                  </a:lnTo>
                  <a:lnTo>
                    <a:pt x="119628" y="119112"/>
                  </a:lnTo>
                  <a:lnTo>
                    <a:pt x="152977" y="89343"/>
                  </a:lnTo>
                  <a:lnTo>
                    <a:pt x="189471" y="63316"/>
                  </a:lnTo>
                  <a:lnTo>
                    <a:pt x="228803" y="41337"/>
                  </a:lnTo>
                  <a:lnTo>
                    <a:pt x="270665" y="23710"/>
                  </a:lnTo>
                  <a:lnTo>
                    <a:pt x="314753" y="10741"/>
                  </a:lnTo>
                  <a:lnTo>
                    <a:pt x="360758" y="2736"/>
                  </a:lnTo>
                  <a:lnTo>
                    <a:pt x="408374" y="0"/>
                  </a:lnTo>
                  <a:lnTo>
                    <a:pt x="455990" y="2734"/>
                  </a:lnTo>
                  <a:lnTo>
                    <a:pt x="501995" y="10738"/>
                  </a:lnTo>
                  <a:lnTo>
                    <a:pt x="546083" y="23706"/>
                  </a:lnTo>
                  <a:lnTo>
                    <a:pt x="587945" y="41332"/>
                  </a:lnTo>
                  <a:lnTo>
                    <a:pt x="627277" y="63311"/>
                  </a:lnTo>
                  <a:lnTo>
                    <a:pt x="663771" y="89337"/>
                  </a:lnTo>
                  <a:lnTo>
                    <a:pt x="697120" y="119106"/>
                  </a:lnTo>
                  <a:lnTo>
                    <a:pt x="727018" y="152312"/>
                  </a:lnTo>
                  <a:lnTo>
                    <a:pt x="753158" y="188648"/>
                  </a:lnTo>
                  <a:lnTo>
                    <a:pt x="775232" y="227811"/>
                  </a:lnTo>
                  <a:lnTo>
                    <a:pt x="792936" y="269494"/>
                  </a:lnTo>
                  <a:lnTo>
                    <a:pt x="805961" y="313393"/>
                  </a:lnTo>
                  <a:lnTo>
                    <a:pt x="814000" y="359201"/>
                  </a:lnTo>
                  <a:lnTo>
                    <a:pt x="816749" y="406613"/>
                  </a:lnTo>
                  <a:lnTo>
                    <a:pt x="813031" y="461498"/>
                  </a:lnTo>
                  <a:lnTo>
                    <a:pt x="802228" y="514170"/>
                  </a:lnTo>
                  <a:lnTo>
                    <a:pt x="784869" y="564140"/>
                  </a:lnTo>
                  <a:lnTo>
                    <a:pt x="761481" y="610921"/>
                  </a:lnTo>
                  <a:lnTo>
                    <a:pt x="532374" y="529522"/>
                  </a:lnTo>
                  <a:lnTo>
                    <a:pt x="440730" y="497061"/>
                  </a:lnTo>
                  <a:lnTo>
                    <a:pt x="497832" y="641462"/>
                  </a:lnTo>
                  <a:lnTo>
                    <a:pt x="555083" y="786013"/>
                  </a:lnTo>
                  <a:lnTo>
                    <a:pt x="520177" y="797609"/>
                  </a:lnTo>
                  <a:lnTo>
                    <a:pt x="483990" y="806148"/>
                  </a:lnTo>
                  <a:lnTo>
                    <a:pt x="446672" y="811423"/>
                  </a:lnTo>
                  <a:lnTo>
                    <a:pt x="408374" y="813227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166488" y="6447255"/>
              <a:ext cx="889000" cy="847090"/>
            </a:xfrm>
            <a:custGeom>
              <a:avLst/>
              <a:gdLst/>
              <a:ahLst/>
              <a:cxnLst/>
              <a:rect l="l" t="t" r="r" b="b"/>
              <a:pathLst>
                <a:path w="889000" h="847090">
                  <a:moveTo>
                    <a:pt x="530364" y="833247"/>
                  </a:moveTo>
                  <a:lnTo>
                    <a:pt x="526947" y="832647"/>
                  </a:lnTo>
                  <a:lnTo>
                    <a:pt x="523531" y="831847"/>
                  </a:lnTo>
                  <a:lnTo>
                    <a:pt x="520717" y="829646"/>
                  </a:lnTo>
                  <a:lnTo>
                    <a:pt x="519511" y="826444"/>
                  </a:lnTo>
                  <a:lnTo>
                    <a:pt x="311707" y="301768"/>
                  </a:lnTo>
                  <a:lnTo>
                    <a:pt x="310300" y="298166"/>
                  </a:lnTo>
                  <a:lnTo>
                    <a:pt x="311104" y="293964"/>
                  </a:lnTo>
                  <a:lnTo>
                    <a:pt x="316731" y="288361"/>
                  </a:lnTo>
                  <a:lnTo>
                    <a:pt x="320951" y="287361"/>
                  </a:lnTo>
                  <a:lnTo>
                    <a:pt x="324569" y="288761"/>
                  </a:lnTo>
                  <a:lnTo>
                    <a:pt x="398904" y="315175"/>
                  </a:lnTo>
                  <a:lnTo>
                    <a:pt x="338637" y="315175"/>
                  </a:lnTo>
                  <a:lnTo>
                    <a:pt x="532575" y="804632"/>
                  </a:lnTo>
                  <a:lnTo>
                    <a:pt x="560011" y="804632"/>
                  </a:lnTo>
                  <a:lnTo>
                    <a:pt x="536192" y="829646"/>
                  </a:lnTo>
                  <a:lnTo>
                    <a:pt x="533780" y="832247"/>
                  </a:lnTo>
                  <a:lnTo>
                    <a:pt x="530364" y="833247"/>
                  </a:lnTo>
                  <a:close/>
                </a:path>
                <a:path w="889000" h="847090">
                  <a:moveTo>
                    <a:pt x="874427" y="732995"/>
                  </a:moveTo>
                  <a:lnTo>
                    <a:pt x="870408" y="729193"/>
                  </a:lnTo>
                  <a:lnTo>
                    <a:pt x="733747" y="604127"/>
                  </a:lnTo>
                  <a:lnTo>
                    <a:pt x="731738" y="602126"/>
                  </a:lnTo>
                  <a:lnTo>
                    <a:pt x="730532" y="599725"/>
                  </a:lnTo>
                  <a:lnTo>
                    <a:pt x="730485" y="596323"/>
                  </a:lnTo>
                  <a:lnTo>
                    <a:pt x="730331" y="594322"/>
                  </a:lnTo>
                  <a:lnTo>
                    <a:pt x="731336" y="591720"/>
                  </a:lnTo>
                  <a:lnTo>
                    <a:pt x="832223" y="490467"/>
                  </a:lnTo>
                  <a:lnTo>
                    <a:pt x="338637" y="315175"/>
                  </a:lnTo>
                  <a:lnTo>
                    <a:pt x="398904" y="315175"/>
                  </a:lnTo>
                  <a:lnTo>
                    <a:pt x="853928" y="476860"/>
                  </a:lnTo>
                  <a:lnTo>
                    <a:pt x="857144" y="478061"/>
                  </a:lnTo>
                  <a:lnTo>
                    <a:pt x="859556" y="480662"/>
                  </a:lnTo>
                  <a:lnTo>
                    <a:pt x="860359" y="484064"/>
                  </a:lnTo>
                  <a:lnTo>
                    <a:pt x="861163" y="487266"/>
                  </a:lnTo>
                  <a:lnTo>
                    <a:pt x="860158" y="490867"/>
                  </a:lnTo>
                  <a:lnTo>
                    <a:pt x="755050" y="596323"/>
                  </a:lnTo>
                  <a:lnTo>
                    <a:pt x="884074" y="714385"/>
                  </a:lnTo>
                  <a:lnTo>
                    <a:pt x="888094" y="718187"/>
                  </a:lnTo>
                  <a:lnTo>
                    <a:pt x="888495" y="724590"/>
                  </a:lnTo>
                  <a:lnTo>
                    <a:pt x="880859" y="732595"/>
                  </a:lnTo>
                  <a:lnTo>
                    <a:pt x="874427" y="732995"/>
                  </a:lnTo>
                  <a:close/>
                </a:path>
                <a:path w="889000" h="847090">
                  <a:moveTo>
                    <a:pt x="560011" y="804632"/>
                  </a:moveTo>
                  <a:lnTo>
                    <a:pt x="532575" y="804632"/>
                  </a:lnTo>
                  <a:lnTo>
                    <a:pt x="635271" y="696776"/>
                  </a:lnTo>
                  <a:lnTo>
                    <a:pt x="641702" y="696576"/>
                  </a:lnTo>
                  <a:lnTo>
                    <a:pt x="668183" y="721589"/>
                  </a:lnTo>
                  <a:lnTo>
                    <a:pt x="639090" y="721589"/>
                  </a:lnTo>
                  <a:lnTo>
                    <a:pt x="560011" y="804632"/>
                  </a:lnTo>
                  <a:close/>
                </a:path>
                <a:path w="889000" h="847090">
                  <a:moveTo>
                    <a:pt x="778363" y="847055"/>
                  </a:moveTo>
                  <a:lnTo>
                    <a:pt x="775549" y="846654"/>
                  </a:lnTo>
                  <a:lnTo>
                    <a:pt x="773138" y="846654"/>
                  </a:lnTo>
                  <a:lnTo>
                    <a:pt x="770726" y="845654"/>
                  </a:lnTo>
                  <a:lnTo>
                    <a:pt x="768716" y="843853"/>
                  </a:lnTo>
                  <a:lnTo>
                    <a:pt x="639090" y="721589"/>
                  </a:lnTo>
                  <a:lnTo>
                    <a:pt x="668183" y="721589"/>
                  </a:lnTo>
                  <a:lnTo>
                    <a:pt x="786603" y="833448"/>
                  </a:lnTo>
                  <a:lnTo>
                    <a:pt x="786804" y="839851"/>
                  </a:lnTo>
                  <a:lnTo>
                    <a:pt x="782985" y="843853"/>
                  </a:lnTo>
                  <a:lnTo>
                    <a:pt x="780976" y="846054"/>
                  </a:lnTo>
                  <a:lnTo>
                    <a:pt x="778363" y="847055"/>
                  </a:lnTo>
                  <a:close/>
                </a:path>
                <a:path w="889000" h="847090">
                  <a:moveTo>
                    <a:pt x="243175" y="242537"/>
                  </a:moveTo>
                  <a:lnTo>
                    <a:pt x="237950" y="242537"/>
                  </a:lnTo>
                  <a:lnTo>
                    <a:pt x="235538" y="241536"/>
                  </a:lnTo>
                  <a:lnTo>
                    <a:pt x="233529" y="239735"/>
                  </a:lnTo>
                  <a:lnTo>
                    <a:pt x="93853" y="104064"/>
                  </a:lnTo>
                  <a:lnTo>
                    <a:pt x="89834" y="100062"/>
                  </a:lnTo>
                  <a:lnTo>
                    <a:pt x="89834" y="93859"/>
                  </a:lnTo>
                  <a:lnTo>
                    <a:pt x="93652" y="89857"/>
                  </a:lnTo>
                  <a:lnTo>
                    <a:pt x="97672" y="85855"/>
                  </a:lnTo>
                  <a:lnTo>
                    <a:pt x="103902" y="85855"/>
                  </a:lnTo>
                  <a:lnTo>
                    <a:pt x="107921" y="89657"/>
                  </a:lnTo>
                  <a:lnTo>
                    <a:pt x="247597" y="225328"/>
                  </a:lnTo>
                  <a:lnTo>
                    <a:pt x="251616" y="229330"/>
                  </a:lnTo>
                  <a:lnTo>
                    <a:pt x="251616" y="235533"/>
                  </a:lnTo>
                  <a:lnTo>
                    <a:pt x="247798" y="239535"/>
                  </a:lnTo>
                  <a:lnTo>
                    <a:pt x="245788" y="241536"/>
                  </a:lnTo>
                  <a:lnTo>
                    <a:pt x="243175" y="242537"/>
                  </a:lnTo>
                  <a:close/>
                </a:path>
                <a:path w="889000" h="847090">
                  <a:moveTo>
                    <a:pt x="197153" y="371205"/>
                  </a:moveTo>
                  <a:lnTo>
                    <a:pt x="4419" y="371205"/>
                  </a:lnTo>
                  <a:lnTo>
                    <a:pt x="0" y="366802"/>
                  </a:lnTo>
                  <a:lnTo>
                    <a:pt x="0" y="355596"/>
                  </a:lnTo>
                  <a:lnTo>
                    <a:pt x="4419" y="351194"/>
                  </a:lnTo>
                  <a:lnTo>
                    <a:pt x="197354" y="351194"/>
                  </a:lnTo>
                  <a:lnTo>
                    <a:pt x="201775" y="355596"/>
                  </a:lnTo>
                  <a:lnTo>
                    <a:pt x="201775" y="366802"/>
                  </a:lnTo>
                  <a:lnTo>
                    <a:pt x="197153" y="371205"/>
                  </a:lnTo>
                  <a:close/>
                </a:path>
                <a:path w="889000" h="847090">
                  <a:moveTo>
                    <a:pt x="364763" y="193911"/>
                  </a:moveTo>
                  <a:lnTo>
                    <a:pt x="353710" y="193911"/>
                  </a:lnTo>
                  <a:lnTo>
                    <a:pt x="349288" y="189509"/>
                  </a:lnTo>
                  <a:lnTo>
                    <a:pt x="349288" y="4408"/>
                  </a:lnTo>
                  <a:lnTo>
                    <a:pt x="353710" y="0"/>
                  </a:lnTo>
                  <a:lnTo>
                    <a:pt x="364964" y="0"/>
                  </a:lnTo>
                  <a:lnTo>
                    <a:pt x="369386" y="4408"/>
                  </a:lnTo>
                  <a:lnTo>
                    <a:pt x="369386" y="189309"/>
                  </a:lnTo>
                  <a:lnTo>
                    <a:pt x="364763" y="193911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845280" y="6221516"/>
            <a:ext cx="4031763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15" dirty="0" err="1">
                <a:solidFill>
                  <a:srgbClr val="0F0E0D"/>
                </a:solidFill>
                <a:latin typeface="Arial"/>
                <a:cs typeface="Arial"/>
              </a:rPr>
              <a:t>Thuật</a:t>
            </a:r>
            <a:r>
              <a:rPr lang="en-US" sz="2500" spc="1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500" spc="15" dirty="0" err="1">
                <a:solidFill>
                  <a:srgbClr val="0F0E0D"/>
                </a:solidFill>
                <a:latin typeface="Arial"/>
                <a:cs typeface="Arial"/>
              </a:rPr>
              <a:t>toán</a:t>
            </a:r>
            <a:r>
              <a:rPr lang="en-US" sz="2500" spc="15" dirty="0">
                <a:solidFill>
                  <a:srgbClr val="0F0E0D"/>
                </a:solidFill>
                <a:latin typeface="Arial"/>
                <a:cs typeface="Arial"/>
              </a:rPr>
              <a:t> Random Forest</a:t>
            </a:r>
            <a:endParaRPr sz="25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542479" y="7730827"/>
            <a:ext cx="1056640" cy="1000760"/>
            <a:chOff x="9917795" y="8065799"/>
            <a:chExt cx="1056640" cy="1000760"/>
          </a:xfrm>
        </p:grpSpPr>
        <p:sp>
          <p:nvSpPr>
            <p:cNvPr id="13" name="object 13"/>
            <p:cNvSpPr/>
            <p:nvPr/>
          </p:nvSpPr>
          <p:spPr>
            <a:xfrm>
              <a:off x="9917795" y="8065799"/>
              <a:ext cx="817244" cy="813435"/>
            </a:xfrm>
            <a:custGeom>
              <a:avLst/>
              <a:gdLst/>
              <a:ahLst/>
              <a:cxnLst/>
              <a:rect l="l" t="t" r="r" b="b"/>
              <a:pathLst>
                <a:path w="817245" h="813434">
                  <a:moveTo>
                    <a:pt x="408374" y="813227"/>
                  </a:moveTo>
                  <a:lnTo>
                    <a:pt x="360758" y="810491"/>
                  </a:lnTo>
                  <a:lnTo>
                    <a:pt x="314753" y="802485"/>
                  </a:lnTo>
                  <a:lnTo>
                    <a:pt x="270665" y="789517"/>
                  </a:lnTo>
                  <a:lnTo>
                    <a:pt x="228803" y="771890"/>
                  </a:lnTo>
                  <a:lnTo>
                    <a:pt x="189471" y="749910"/>
                  </a:lnTo>
                  <a:lnTo>
                    <a:pt x="152977" y="723883"/>
                  </a:lnTo>
                  <a:lnTo>
                    <a:pt x="119628" y="694114"/>
                  </a:lnTo>
                  <a:lnTo>
                    <a:pt x="89730" y="660909"/>
                  </a:lnTo>
                  <a:lnTo>
                    <a:pt x="63590" y="624572"/>
                  </a:lnTo>
                  <a:lnTo>
                    <a:pt x="41516" y="585410"/>
                  </a:lnTo>
                  <a:lnTo>
                    <a:pt x="23812" y="543728"/>
                  </a:lnTo>
                  <a:lnTo>
                    <a:pt x="10788" y="499831"/>
                  </a:lnTo>
                  <a:lnTo>
                    <a:pt x="2748" y="454024"/>
                  </a:lnTo>
                  <a:lnTo>
                    <a:pt x="0" y="406613"/>
                  </a:lnTo>
                  <a:lnTo>
                    <a:pt x="2748" y="359202"/>
                  </a:lnTo>
                  <a:lnTo>
                    <a:pt x="10788" y="313396"/>
                  </a:lnTo>
                  <a:lnTo>
                    <a:pt x="23812" y="269498"/>
                  </a:lnTo>
                  <a:lnTo>
                    <a:pt x="41516" y="227816"/>
                  </a:lnTo>
                  <a:lnTo>
                    <a:pt x="63590" y="188654"/>
                  </a:lnTo>
                  <a:lnTo>
                    <a:pt x="89730" y="152317"/>
                  </a:lnTo>
                  <a:lnTo>
                    <a:pt x="119628" y="119112"/>
                  </a:lnTo>
                  <a:lnTo>
                    <a:pt x="152977" y="89343"/>
                  </a:lnTo>
                  <a:lnTo>
                    <a:pt x="189471" y="63316"/>
                  </a:lnTo>
                  <a:lnTo>
                    <a:pt x="228803" y="41337"/>
                  </a:lnTo>
                  <a:lnTo>
                    <a:pt x="270665" y="23710"/>
                  </a:lnTo>
                  <a:lnTo>
                    <a:pt x="314753" y="10741"/>
                  </a:lnTo>
                  <a:lnTo>
                    <a:pt x="360758" y="2736"/>
                  </a:lnTo>
                  <a:lnTo>
                    <a:pt x="408374" y="0"/>
                  </a:lnTo>
                  <a:lnTo>
                    <a:pt x="455990" y="2734"/>
                  </a:lnTo>
                  <a:lnTo>
                    <a:pt x="501995" y="10738"/>
                  </a:lnTo>
                  <a:lnTo>
                    <a:pt x="546083" y="23706"/>
                  </a:lnTo>
                  <a:lnTo>
                    <a:pt x="587945" y="41332"/>
                  </a:lnTo>
                  <a:lnTo>
                    <a:pt x="627277" y="63311"/>
                  </a:lnTo>
                  <a:lnTo>
                    <a:pt x="663771" y="89337"/>
                  </a:lnTo>
                  <a:lnTo>
                    <a:pt x="697120" y="119106"/>
                  </a:lnTo>
                  <a:lnTo>
                    <a:pt x="727018" y="152312"/>
                  </a:lnTo>
                  <a:lnTo>
                    <a:pt x="753158" y="188648"/>
                  </a:lnTo>
                  <a:lnTo>
                    <a:pt x="775232" y="227811"/>
                  </a:lnTo>
                  <a:lnTo>
                    <a:pt x="792936" y="269494"/>
                  </a:lnTo>
                  <a:lnTo>
                    <a:pt x="805961" y="313393"/>
                  </a:lnTo>
                  <a:lnTo>
                    <a:pt x="814000" y="359201"/>
                  </a:lnTo>
                  <a:lnTo>
                    <a:pt x="816749" y="406613"/>
                  </a:lnTo>
                  <a:lnTo>
                    <a:pt x="813031" y="461498"/>
                  </a:lnTo>
                  <a:lnTo>
                    <a:pt x="802228" y="514170"/>
                  </a:lnTo>
                  <a:lnTo>
                    <a:pt x="784869" y="564140"/>
                  </a:lnTo>
                  <a:lnTo>
                    <a:pt x="761481" y="610921"/>
                  </a:lnTo>
                  <a:lnTo>
                    <a:pt x="532374" y="529522"/>
                  </a:lnTo>
                  <a:lnTo>
                    <a:pt x="440730" y="497061"/>
                  </a:lnTo>
                  <a:lnTo>
                    <a:pt x="497832" y="641462"/>
                  </a:lnTo>
                  <a:lnTo>
                    <a:pt x="555083" y="786013"/>
                  </a:lnTo>
                  <a:lnTo>
                    <a:pt x="520177" y="797609"/>
                  </a:lnTo>
                  <a:lnTo>
                    <a:pt x="483990" y="806148"/>
                  </a:lnTo>
                  <a:lnTo>
                    <a:pt x="446672" y="811423"/>
                  </a:lnTo>
                  <a:lnTo>
                    <a:pt x="408374" y="813227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085606" y="8219270"/>
              <a:ext cx="889000" cy="847090"/>
            </a:xfrm>
            <a:custGeom>
              <a:avLst/>
              <a:gdLst/>
              <a:ahLst/>
              <a:cxnLst/>
              <a:rect l="l" t="t" r="r" b="b"/>
              <a:pathLst>
                <a:path w="889000" h="847090">
                  <a:moveTo>
                    <a:pt x="530364" y="833247"/>
                  </a:moveTo>
                  <a:lnTo>
                    <a:pt x="526947" y="832647"/>
                  </a:lnTo>
                  <a:lnTo>
                    <a:pt x="523531" y="831847"/>
                  </a:lnTo>
                  <a:lnTo>
                    <a:pt x="520717" y="829646"/>
                  </a:lnTo>
                  <a:lnTo>
                    <a:pt x="519511" y="826444"/>
                  </a:lnTo>
                  <a:lnTo>
                    <a:pt x="311707" y="301768"/>
                  </a:lnTo>
                  <a:lnTo>
                    <a:pt x="310300" y="298166"/>
                  </a:lnTo>
                  <a:lnTo>
                    <a:pt x="311104" y="293964"/>
                  </a:lnTo>
                  <a:lnTo>
                    <a:pt x="316731" y="288361"/>
                  </a:lnTo>
                  <a:lnTo>
                    <a:pt x="320951" y="287361"/>
                  </a:lnTo>
                  <a:lnTo>
                    <a:pt x="324569" y="288761"/>
                  </a:lnTo>
                  <a:lnTo>
                    <a:pt x="398904" y="315175"/>
                  </a:lnTo>
                  <a:lnTo>
                    <a:pt x="338637" y="315175"/>
                  </a:lnTo>
                  <a:lnTo>
                    <a:pt x="532575" y="804632"/>
                  </a:lnTo>
                  <a:lnTo>
                    <a:pt x="560011" y="804632"/>
                  </a:lnTo>
                  <a:lnTo>
                    <a:pt x="536192" y="829646"/>
                  </a:lnTo>
                  <a:lnTo>
                    <a:pt x="533780" y="832247"/>
                  </a:lnTo>
                  <a:lnTo>
                    <a:pt x="530364" y="833247"/>
                  </a:lnTo>
                  <a:close/>
                </a:path>
                <a:path w="889000" h="847090">
                  <a:moveTo>
                    <a:pt x="874427" y="732995"/>
                  </a:moveTo>
                  <a:lnTo>
                    <a:pt x="870408" y="729193"/>
                  </a:lnTo>
                  <a:lnTo>
                    <a:pt x="733747" y="604127"/>
                  </a:lnTo>
                  <a:lnTo>
                    <a:pt x="731738" y="602126"/>
                  </a:lnTo>
                  <a:lnTo>
                    <a:pt x="730532" y="599725"/>
                  </a:lnTo>
                  <a:lnTo>
                    <a:pt x="730485" y="596323"/>
                  </a:lnTo>
                  <a:lnTo>
                    <a:pt x="730331" y="594322"/>
                  </a:lnTo>
                  <a:lnTo>
                    <a:pt x="731336" y="591720"/>
                  </a:lnTo>
                  <a:lnTo>
                    <a:pt x="832223" y="490467"/>
                  </a:lnTo>
                  <a:lnTo>
                    <a:pt x="338637" y="315175"/>
                  </a:lnTo>
                  <a:lnTo>
                    <a:pt x="398904" y="315175"/>
                  </a:lnTo>
                  <a:lnTo>
                    <a:pt x="853928" y="476860"/>
                  </a:lnTo>
                  <a:lnTo>
                    <a:pt x="857144" y="478061"/>
                  </a:lnTo>
                  <a:lnTo>
                    <a:pt x="859556" y="480662"/>
                  </a:lnTo>
                  <a:lnTo>
                    <a:pt x="860359" y="484064"/>
                  </a:lnTo>
                  <a:lnTo>
                    <a:pt x="861163" y="487266"/>
                  </a:lnTo>
                  <a:lnTo>
                    <a:pt x="860158" y="490867"/>
                  </a:lnTo>
                  <a:lnTo>
                    <a:pt x="755050" y="596323"/>
                  </a:lnTo>
                  <a:lnTo>
                    <a:pt x="884074" y="714385"/>
                  </a:lnTo>
                  <a:lnTo>
                    <a:pt x="888094" y="718187"/>
                  </a:lnTo>
                  <a:lnTo>
                    <a:pt x="888495" y="724590"/>
                  </a:lnTo>
                  <a:lnTo>
                    <a:pt x="880859" y="732595"/>
                  </a:lnTo>
                  <a:lnTo>
                    <a:pt x="874427" y="732995"/>
                  </a:lnTo>
                  <a:close/>
                </a:path>
                <a:path w="889000" h="847090">
                  <a:moveTo>
                    <a:pt x="560011" y="804632"/>
                  </a:moveTo>
                  <a:lnTo>
                    <a:pt x="532575" y="804632"/>
                  </a:lnTo>
                  <a:lnTo>
                    <a:pt x="635271" y="696776"/>
                  </a:lnTo>
                  <a:lnTo>
                    <a:pt x="641702" y="696576"/>
                  </a:lnTo>
                  <a:lnTo>
                    <a:pt x="668183" y="721589"/>
                  </a:lnTo>
                  <a:lnTo>
                    <a:pt x="639090" y="721589"/>
                  </a:lnTo>
                  <a:lnTo>
                    <a:pt x="560011" y="804632"/>
                  </a:lnTo>
                  <a:close/>
                </a:path>
                <a:path w="889000" h="847090">
                  <a:moveTo>
                    <a:pt x="778363" y="847055"/>
                  </a:moveTo>
                  <a:lnTo>
                    <a:pt x="775549" y="846654"/>
                  </a:lnTo>
                  <a:lnTo>
                    <a:pt x="773138" y="846654"/>
                  </a:lnTo>
                  <a:lnTo>
                    <a:pt x="770726" y="845654"/>
                  </a:lnTo>
                  <a:lnTo>
                    <a:pt x="768716" y="843853"/>
                  </a:lnTo>
                  <a:lnTo>
                    <a:pt x="639090" y="721589"/>
                  </a:lnTo>
                  <a:lnTo>
                    <a:pt x="668183" y="721589"/>
                  </a:lnTo>
                  <a:lnTo>
                    <a:pt x="786603" y="833448"/>
                  </a:lnTo>
                  <a:lnTo>
                    <a:pt x="786804" y="839851"/>
                  </a:lnTo>
                  <a:lnTo>
                    <a:pt x="782985" y="843853"/>
                  </a:lnTo>
                  <a:lnTo>
                    <a:pt x="780976" y="846054"/>
                  </a:lnTo>
                  <a:lnTo>
                    <a:pt x="778363" y="847055"/>
                  </a:lnTo>
                  <a:close/>
                </a:path>
                <a:path w="889000" h="847090">
                  <a:moveTo>
                    <a:pt x="243175" y="242537"/>
                  </a:moveTo>
                  <a:lnTo>
                    <a:pt x="237950" y="242537"/>
                  </a:lnTo>
                  <a:lnTo>
                    <a:pt x="235538" y="241536"/>
                  </a:lnTo>
                  <a:lnTo>
                    <a:pt x="233529" y="239735"/>
                  </a:lnTo>
                  <a:lnTo>
                    <a:pt x="93853" y="104064"/>
                  </a:lnTo>
                  <a:lnTo>
                    <a:pt x="89834" y="100062"/>
                  </a:lnTo>
                  <a:lnTo>
                    <a:pt x="89834" y="93859"/>
                  </a:lnTo>
                  <a:lnTo>
                    <a:pt x="93652" y="89857"/>
                  </a:lnTo>
                  <a:lnTo>
                    <a:pt x="97672" y="85855"/>
                  </a:lnTo>
                  <a:lnTo>
                    <a:pt x="103902" y="85855"/>
                  </a:lnTo>
                  <a:lnTo>
                    <a:pt x="107921" y="89657"/>
                  </a:lnTo>
                  <a:lnTo>
                    <a:pt x="247597" y="225328"/>
                  </a:lnTo>
                  <a:lnTo>
                    <a:pt x="251616" y="229330"/>
                  </a:lnTo>
                  <a:lnTo>
                    <a:pt x="251616" y="235533"/>
                  </a:lnTo>
                  <a:lnTo>
                    <a:pt x="247798" y="239535"/>
                  </a:lnTo>
                  <a:lnTo>
                    <a:pt x="245788" y="241536"/>
                  </a:lnTo>
                  <a:lnTo>
                    <a:pt x="243175" y="242537"/>
                  </a:lnTo>
                  <a:close/>
                </a:path>
                <a:path w="889000" h="847090">
                  <a:moveTo>
                    <a:pt x="197153" y="371205"/>
                  </a:moveTo>
                  <a:lnTo>
                    <a:pt x="4419" y="371205"/>
                  </a:lnTo>
                  <a:lnTo>
                    <a:pt x="0" y="366802"/>
                  </a:lnTo>
                  <a:lnTo>
                    <a:pt x="0" y="355596"/>
                  </a:lnTo>
                  <a:lnTo>
                    <a:pt x="4419" y="351194"/>
                  </a:lnTo>
                  <a:lnTo>
                    <a:pt x="197354" y="351194"/>
                  </a:lnTo>
                  <a:lnTo>
                    <a:pt x="201775" y="355596"/>
                  </a:lnTo>
                  <a:lnTo>
                    <a:pt x="201775" y="366802"/>
                  </a:lnTo>
                  <a:lnTo>
                    <a:pt x="197153" y="371205"/>
                  </a:lnTo>
                  <a:close/>
                </a:path>
                <a:path w="889000" h="847090">
                  <a:moveTo>
                    <a:pt x="364763" y="193911"/>
                  </a:moveTo>
                  <a:lnTo>
                    <a:pt x="353710" y="193911"/>
                  </a:lnTo>
                  <a:lnTo>
                    <a:pt x="349288" y="189509"/>
                  </a:lnTo>
                  <a:lnTo>
                    <a:pt x="349288" y="4408"/>
                  </a:lnTo>
                  <a:lnTo>
                    <a:pt x="353710" y="0"/>
                  </a:lnTo>
                  <a:lnTo>
                    <a:pt x="364964" y="0"/>
                  </a:lnTo>
                  <a:lnTo>
                    <a:pt x="369386" y="4408"/>
                  </a:lnTo>
                  <a:lnTo>
                    <a:pt x="369386" y="189309"/>
                  </a:lnTo>
                  <a:lnTo>
                    <a:pt x="364763" y="193911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949324" y="7993333"/>
            <a:ext cx="4275816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-10" dirty="0" err="1">
                <a:solidFill>
                  <a:srgbClr val="0F0E0D"/>
                </a:solidFill>
                <a:latin typeface="Arial"/>
                <a:cs typeface="Arial"/>
              </a:rPr>
              <a:t>Thuật</a:t>
            </a:r>
            <a:r>
              <a:rPr lang="en-US" sz="2500" spc="-10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500" spc="-10" dirty="0" err="1">
                <a:solidFill>
                  <a:srgbClr val="0F0E0D"/>
                </a:solidFill>
                <a:latin typeface="Arial"/>
                <a:cs typeface="Arial"/>
              </a:rPr>
              <a:t>toán</a:t>
            </a:r>
            <a:r>
              <a:rPr lang="en-US" sz="2500" spc="-10" dirty="0">
                <a:solidFill>
                  <a:srgbClr val="0F0E0D"/>
                </a:solidFill>
                <a:latin typeface="Arial"/>
                <a:cs typeface="Arial"/>
              </a:rPr>
              <a:t> Ensemble Voting</a:t>
            </a:r>
            <a:endParaRPr sz="25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542479" y="5958812"/>
            <a:ext cx="1056640" cy="1000760"/>
            <a:chOff x="9917795" y="6293784"/>
            <a:chExt cx="1056640" cy="1000760"/>
          </a:xfrm>
        </p:grpSpPr>
        <p:sp>
          <p:nvSpPr>
            <p:cNvPr id="17" name="object 17"/>
            <p:cNvSpPr/>
            <p:nvPr/>
          </p:nvSpPr>
          <p:spPr>
            <a:xfrm>
              <a:off x="9917795" y="6293784"/>
              <a:ext cx="817244" cy="813435"/>
            </a:xfrm>
            <a:custGeom>
              <a:avLst/>
              <a:gdLst/>
              <a:ahLst/>
              <a:cxnLst/>
              <a:rect l="l" t="t" r="r" b="b"/>
              <a:pathLst>
                <a:path w="817245" h="813434">
                  <a:moveTo>
                    <a:pt x="408374" y="813227"/>
                  </a:moveTo>
                  <a:lnTo>
                    <a:pt x="360758" y="810491"/>
                  </a:lnTo>
                  <a:lnTo>
                    <a:pt x="314753" y="802485"/>
                  </a:lnTo>
                  <a:lnTo>
                    <a:pt x="270665" y="789517"/>
                  </a:lnTo>
                  <a:lnTo>
                    <a:pt x="228803" y="771890"/>
                  </a:lnTo>
                  <a:lnTo>
                    <a:pt x="189471" y="749910"/>
                  </a:lnTo>
                  <a:lnTo>
                    <a:pt x="152977" y="723883"/>
                  </a:lnTo>
                  <a:lnTo>
                    <a:pt x="119628" y="694114"/>
                  </a:lnTo>
                  <a:lnTo>
                    <a:pt x="89730" y="660909"/>
                  </a:lnTo>
                  <a:lnTo>
                    <a:pt x="63590" y="624572"/>
                  </a:lnTo>
                  <a:lnTo>
                    <a:pt x="41516" y="585410"/>
                  </a:lnTo>
                  <a:lnTo>
                    <a:pt x="23812" y="543728"/>
                  </a:lnTo>
                  <a:lnTo>
                    <a:pt x="10788" y="499831"/>
                  </a:lnTo>
                  <a:lnTo>
                    <a:pt x="2748" y="454024"/>
                  </a:lnTo>
                  <a:lnTo>
                    <a:pt x="0" y="406613"/>
                  </a:lnTo>
                  <a:lnTo>
                    <a:pt x="2748" y="359202"/>
                  </a:lnTo>
                  <a:lnTo>
                    <a:pt x="10788" y="313396"/>
                  </a:lnTo>
                  <a:lnTo>
                    <a:pt x="23812" y="269498"/>
                  </a:lnTo>
                  <a:lnTo>
                    <a:pt x="41516" y="227816"/>
                  </a:lnTo>
                  <a:lnTo>
                    <a:pt x="63590" y="188654"/>
                  </a:lnTo>
                  <a:lnTo>
                    <a:pt x="89730" y="152317"/>
                  </a:lnTo>
                  <a:lnTo>
                    <a:pt x="119628" y="119112"/>
                  </a:lnTo>
                  <a:lnTo>
                    <a:pt x="152977" y="89343"/>
                  </a:lnTo>
                  <a:lnTo>
                    <a:pt x="189471" y="63316"/>
                  </a:lnTo>
                  <a:lnTo>
                    <a:pt x="228803" y="41337"/>
                  </a:lnTo>
                  <a:lnTo>
                    <a:pt x="270665" y="23710"/>
                  </a:lnTo>
                  <a:lnTo>
                    <a:pt x="314753" y="10741"/>
                  </a:lnTo>
                  <a:lnTo>
                    <a:pt x="360758" y="2736"/>
                  </a:lnTo>
                  <a:lnTo>
                    <a:pt x="408374" y="0"/>
                  </a:lnTo>
                  <a:lnTo>
                    <a:pt x="455990" y="2734"/>
                  </a:lnTo>
                  <a:lnTo>
                    <a:pt x="501995" y="10738"/>
                  </a:lnTo>
                  <a:lnTo>
                    <a:pt x="546083" y="23706"/>
                  </a:lnTo>
                  <a:lnTo>
                    <a:pt x="587945" y="41332"/>
                  </a:lnTo>
                  <a:lnTo>
                    <a:pt x="627277" y="63311"/>
                  </a:lnTo>
                  <a:lnTo>
                    <a:pt x="663771" y="89337"/>
                  </a:lnTo>
                  <a:lnTo>
                    <a:pt x="697120" y="119106"/>
                  </a:lnTo>
                  <a:lnTo>
                    <a:pt x="727018" y="152312"/>
                  </a:lnTo>
                  <a:lnTo>
                    <a:pt x="753158" y="188648"/>
                  </a:lnTo>
                  <a:lnTo>
                    <a:pt x="775232" y="227811"/>
                  </a:lnTo>
                  <a:lnTo>
                    <a:pt x="792936" y="269494"/>
                  </a:lnTo>
                  <a:lnTo>
                    <a:pt x="805961" y="313393"/>
                  </a:lnTo>
                  <a:lnTo>
                    <a:pt x="814000" y="359201"/>
                  </a:lnTo>
                  <a:lnTo>
                    <a:pt x="816749" y="406613"/>
                  </a:lnTo>
                  <a:lnTo>
                    <a:pt x="813031" y="461498"/>
                  </a:lnTo>
                  <a:lnTo>
                    <a:pt x="802228" y="514170"/>
                  </a:lnTo>
                  <a:lnTo>
                    <a:pt x="784869" y="564140"/>
                  </a:lnTo>
                  <a:lnTo>
                    <a:pt x="761481" y="610921"/>
                  </a:lnTo>
                  <a:lnTo>
                    <a:pt x="532374" y="529522"/>
                  </a:lnTo>
                  <a:lnTo>
                    <a:pt x="440730" y="497061"/>
                  </a:lnTo>
                  <a:lnTo>
                    <a:pt x="497832" y="641462"/>
                  </a:lnTo>
                  <a:lnTo>
                    <a:pt x="555083" y="786013"/>
                  </a:lnTo>
                  <a:lnTo>
                    <a:pt x="520177" y="797609"/>
                  </a:lnTo>
                  <a:lnTo>
                    <a:pt x="483990" y="806148"/>
                  </a:lnTo>
                  <a:lnTo>
                    <a:pt x="446672" y="811423"/>
                  </a:lnTo>
                  <a:lnTo>
                    <a:pt x="408374" y="813227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085606" y="6447255"/>
              <a:ext cx="889000" cy="847090"/>
            </a:xfrm>
            <a:custGeom>
              <a:avLst/>
              <a:gdLst/>
              <a:ahLst/>
              <a:cxnLst/>
              <a:rect l="l" t="t" r="r" b="b"/>
              <a:pathLst>
                <a:path w="889000" h="847090">
                  <a:moveTo>
                    <a:pt x="530364" y="833247"/>
                  </a:moveTo>
                  <a:lnTo>
                    <a:pt x="526947" y="832647"/>
                  </a:lnTo>
                  <a:lnTo>
                    <a:pt x="523531" y="831847"/>
                  </a:lnTo>
                  <a:lnTo>
                    <a:pt x="520717" y="829646"/>
                  </a:lnTo>
                  <a:lnTo>
                    <a:pt x="519511" y="826444"/>
                  </a:lnTo>
                  <a:lnTo>
                    <a:pt x="311707" y="301768"/>
                  </a:lnTo>
                  <a:lnTo>
                    <a:pt x="310300" y="298166"/>
                  </a:lnTo>
                  <a:lnTo>
                    <a:pt x="311104" y="293964"/>
                  </a:lnTo>
                  <a:lnTo>
                    <a:pt x="316731" y="288361"/>
                  </a:lnTo>
                  <a:lnTo>
                    <a:pt x="320951" y="287361"/>
                  </a:lnTo>
                  <a:lnTo>
                    <a:pt x="324569" y="288761"/>
                  </a:lnTo>
                  <a:lnTo>
                    <a:pt x="398904" y="315175"/>
                  </a:lnTo>
                  <a:lnTo>
                    <a:pt x="338637" y="315175"/>
                  </a:lnTo>
                  <a:lnTo>
                    <a:pt x="532575" y="804632"/>
                  </a:lnTo>
                  <a:lnTo>
                    <a:pt x="560011" y="804632"/>
                  </a:lnTo>
                  <a:lnTo>
                    <a:pt x="536192" y="829646"/>
                  </a:lnTo>
                  <a:lnTo>
                    <a:pt x="533780" y="832247"/>
                  </a:lnTo>
                  <a:lnTo>
                    <a:pt x="530364" y="833247"/>
                  </a:lnTo>
                  <a:close/>
                </a:path>
                <a:path w="889000" h="847090">
                  <a:moveTo>
                    <a:pt x="874427" y="732995"/>
                  </a:moveTo>
                  <a:lnTo>
                    <a:pt x="870408" y="729193"/>
                  </a:lnTo>
                  <a:lnTo>
                    <a:pt x="733747" y="604127"/>
                  </a:lnTo>
                  <a:lnTo>
                    <a:pt x="731738" y="602126"/>
                  </a:lnTo>
                  <a:lnTo>
                    <a:pt x="730532" y="599725"/>
                  </a:lnTo>
                  <a:lnTo>
                    <a:pt x="730485" y="596323"/>
                  </a:lnTo>
                  <a:lnTo>
                    <a:pt x="730331" y="594322"/>
                  </a:lnTo>
                  <a:lnTo>
                    <a:pt x="731336" y="591720"/>
                  </a:lnTo>
                  <a:lnTo>
                    <a:pt x="832223" y="490467"/>
                  </a:lnTo>
                  <a:lnTo>
                    <a:pt x="338637" y="315175"/>
                  </a:lnTo>
                  <a:lnTo>
                    <a:pt x="398904" y="315175"/>
                  </a:lnTo>
                  <a:lnTo>
                    <a:pt x="853928" y="476860"/>
                  </a:lnTo>
                  <a:lnTo>
                    <a:pt x="857144" y="478061"/>
                  </a:lnTo>
                  <a:lnTo>
                    <a:pt x="859556" y="480662"/>
                  </a:lnTo>
                  <a:lnTo>
                    <a:pt x="860359" y="484064"/>
                  </a:lnTo>
                  <a:lnTo>
                    <a:pt x="861163" y="487266"/>
                  </a:lnTo>
                  <a:lnTo>
                    <a:pt x="860158" y="490867"/>
                  </a:lnTo>
                  <a:lnTo>
                    <a:pt x="755050" y="596323"/>
                  </a:lnTo>
                  <a:lnTo>
                    <a:pt x="884074" y="714385"/>
                  </a:lnTo>
                  <a:lnTo>
                    <a:pt x="888094" y="718187"/>
                  </a:lnTo>
                  <a:lnTo>
                    <a:pt x="888495" y="724590"/>
                  </a:lnTo>
                  <a:lnTo>
                    <a:pt x="880859" y="732595"/>
                  </a:lnTo>
                  <a:lnTo>
                    <a:pt x="874427" y="732995"/>
                  </a:lnTo>
                  <a:close/>
                </a:path>
                <a:path w="889000" h="847090">
                  <a:moveTo>
                    <a:pt x="560011" y="804632"/>
                  </a:moveTo>
                  <a:lnTo>
                    <a:pt x="532575" y="804632"/>
                  </a:lnTo>
                  <a:lnTo>
                    <a:pt x="635271" y="696776"/>
                  </a:lnTo>
                  <a:lnTo>
                    <a:pt x="641702" y="696576"/>
                  </a:lnTo>
                  <a:lnTo>
                    <a:pt x="668183" y="721589"/>
                  </a:lnTo>
                  <a:lnTo>
                    <a:pt x="639090" y="721589"/>
                  </a:lnTo>
                  <a:lnTo>
                    <a:pt x="560011" y="804632"/>
                  </a:lnTo>
                  <a:close/>
                </a:path>
                <a:path w="889000" h="847090">
                  <a:moveTo>
                    <a:pt x="778363" y="847055"/>
                  </a:moveTo>
                  <a:lnTo>
                    <a:pt x="775549" y="846654"/>
                  </a:lnTo>
                  <a:lnTo>
                    <a:pt x="773138" y="846654"/>
                  </a:lnTo>
                  <a:lnTo>
                    <a:pt x="770726" y="845654"/>
                  </a:lnTo>
                  <a:lnTo>
                    <a:pt x="768716" y="843853"/>
                  </a:lnTo>
                  <a:lnTo>
                    <a:pt x="639090" y="721589"/>
                  </a:lnTo>
                  <a:lnTo>
                    <a:pt x="668183" y="721589"/>
                  </a:lnTo>
                  <a:lnTo>
                    <a:pt x="786603" y="833448"/>
                  </a:lnTo>
                  <a:lnTo>
                    <a:pt x="786804" y="839851"/>
                  </a:lnTo>
                  <a:lnTo>
                    <a:pt x="782985" y="843853"/>
                  </a:lnTo>
                  <a:lnTo>
                    <a:pt x="780976" y="846054"/>
                  </a:lnTo>
                  <a:lnTo>
                    <a:pt x="778363" y="847055"/>
                  </a:lnTo>
                  <a:close/>
                </a:path>
                <a:path w="889000" h="847090">
                  <a:moveTo>
                    <a:pt x="243175" y="242537"/>
                  </a:moveTo>
                  <a:lnTo>
                    <a:pt x="237950" y="242537"/>
                  </a:lnTo>
                  <a:lnTo>
                    <a:pt x="235538" y="241536"/>
                  </a:lnTo>
                  <a:lnTo>
                    <a:pt x="233529" y="239735"/>
                  </a:lnTo>
                  <a:lnTo>
                    <a:pt x="93853" y="104064"/>
                  </a:lnTo>
                  <a:lnTo>
                    <a:pt x="89834" y="100062"/>
                  </a:lnTo>
                  <a:lnTo>
                    <a:pt x="89834" y="93859"/>
                  </a:lnTo>
                  <a:lnTo>
                    <a:pt x="93652" y="89857"/>
                  </a:lnTo>
                  <a:lnTo>
                    <a:pt x="97672" y="85855"/>
                  </a:lnTo>
                  <a:lnTo>
                    <a:pt x="103902" y="85855"/>
                  </a:lnTo>
                  <a:lnTo>
                    <a:pt x="107921" y="89657"/>
                  </a:lnTo>
                  <a:lnTo>
                    <a:pt x="247597" y="225328"/>
                  </a:lnTo>
                  <a:lnTo>
                    <a:pt x="251616" y="229330"/>
                  </a:lnTo>
                  <a:lnTo>
                    <a:pt x="251616" y="235533"/>
                  </a:lnTo>
                  <a:lnTo>
                    <a:pt x="247798" y="239535"/>
                  </a:lnTo>
                  <a:lnTo>
                    <a:pt x="245788" y="241536"/>
                  </a:lnTo>
                  <a:lnTo>
                    <a:pt x="243175" y="242537"/>
                  </a:lnTo>
                  <a:close/>
                </a:path>
                <a:path w="889000" h="847090">
                  <a:moveTo>
                    <a:pt x="197153" y="371205"/>
                  </a:moveTo>
                  <a:lnTo>
                    <a:pt x="4419" y="371205"/>
                  </a:lnTo>
                  <a:lnTo>
                    <a:pt x="0" y="366802"/>
                  </a:lnTo>
                  <a:lnTo>
                    <a:pt x="0" y="355596"/>
                  </a:lnTo>
                  <a:lnTo>
                    <a:pt x="4419" y="351194"/>
                  </a:lnTo>
                  <a:lnTo>
                    <a:pt x="197354" y="351194"/>
                  </a:lnTo>
                  <a:lnTo>
                    <a:pt x="201775" y="355596"/>
                  </a:lnTo>
                  <a:lnTo>
                    <a:pt x="201775" y="366802"/>
                  </a:lnTo>
                  <a:lnTo>
                    <a:pt x="197153" y="371205"/>
                  </a:lnTo>
                  <a:close/>
                </a:path>
                <a:path w="889000" h="847090">
                  <a:moveTo>
                    <a:pt x="364763" y="193911"/>
                  </a:moveTo>
                  <a:lnTo>
                    <a:pt x="353710" y="193911"/>
                  </a:lnTo>
                  <a:lnTo>
                    <a:pt x="349288" y="189509"/>
                  </a:lnTo>
                  <a:lnTo>
                    <a:pt x="349288" y="4408"/>
                  </a:lnTo>
                  <a:lnTo>
                    <a:pt x="353710" y="0"/>
                  </a:lnTo>
                  <a:lnTo>
                    <a:pt x="364964" y="0"/>
                  </a:lnTo>
                  <a:lnTo>
                    <a:pt x="369386" y="4408"/>
                  </a:lnTo>
                  <a:lnTo>
                    <a:pt x="369386" y="189309"/>
                  </a:lnTo>
                  <a:lnTo>
                    <a:pt x="364763" y="193911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1949323" y="6221317"/>
            <a:ext cx="4961617" cy="397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spc="25" dirty="0" err="1">
                <a:solidFill>
                  <a:srgbClr val="0F0E0D"/>
                </a:solidFill>
                <a:latin typeface="Arial"/>
                <a:cs typeface="Arial"/>
              </a:rPr>
              <a:t>Thuật</a:t>
            </a:r>
            <a:r>
              <a:rPr lang="en-US" sz="2500" spc="2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500" spc="25" dirty="0" err="1">
                <a:solidFill>
                  <a:srgbClr val="0F0E0D"/>
                </a:solidFill>
                <a:latin typeface="Arial"/>
                <a:cs typeface="Arial"/>
              </a:rPr>
              <a:t>toán</a:t>
            </a:r>
            <a:r>
              <a:rPr lang="en-US" sz="2500" spc="25" dirty="0">
                <a:solidFill>
                  <a:srgbClr val="0F0E0D"/>
                </a:solidFill>
                <a:latin typeface="Arial"/>
                <a:cs typeface="Arial"/>
              </a:rPr>
              <a:t> K – Nearest Neighbors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556504" y="1146392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36438" y="1146392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776539" y="1146392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116403" y="1146392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37321" y="1202286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355870" y="978836"/>
            <a:ext cx="353695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1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8</a:t>
            </a:r>
            <a:endParaRPr sz="2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1" grpId="0"/>
      <p:bldP spid="15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488482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Random Forest</a:t>
            </a:r>
            <a:endParaRPr sz="6000" spc="215" dirty="0"/>
          </a:p>
        </p:txBody>
      </p:sp>
      <p:sp>
        <p:nvSpPr>
          <p:cNvPr id="7" name="object 7"/>
          <p:cNvSpPr/>
          <p:nvPr/>
        </p:nvSpPr>
        <p:spPr>
          <a:xfrm>
            <a:off x="4707531" y="8179035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179566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179566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179566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235482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012011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1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9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BFF3287E-36EB-4ECD-B942-B15936B60E45}"/>
              </a:ext>
            </a:extLst>
          </p:cNvPr>
          <p:cNvSpPr txBox="1"/>
          <p:nvPr/>
        </p:nvSpPr>
        <p:spPr>
          <a:xfrm>
            <a:off x="6934200" y="1165703"/>
            <a:ext cx="6697572" cy="140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err="1"/>
              <a:t>Dùng</a:t>
            </a:r>
            <a:r>
              <a:rPr lang="en-US" sz="3000" dirty="0"/>
              <a:t> </a:t>
            </a:r>
            <a:r>
              <a:rPr lang="en-US" sz="3000" dirty="0" err="1"/>
              <a:t>hàm</a:t>
            </a:r>
            <a:r>
              <a:rPr lang="en-US" sz="3000" dirty="0"/>
              <a:t> </a:t>
            </a:r>
            <a:r>
              <a:rPr lang="en-US" sz="3000" b="1" dirty="0" err="1"/>
              <a:t>RandomForest</a:t>
            </a:r>
            <a:r>
              <a:rPr lang="en-US" sz="3000" b="1" dirty="0"/>
              <a:t> Classifier</a:t>
            </a:r>
            <a:r>
              <a:rPr lang="en-US" sz="3000" dirty="0"/>
              <a:t> </a:t>
            </a:r>
            <a:r>
              <a:rPr lang="en-US" sz="3000" dirty="0" err="1"/>
              <a:t>của</a:t>
            </a:r>
            <a:r>
              <a:rPr lang="en-US" sz="3000" dirty="0"/>
              <a:t> </a:t>
            </a:r>
            <a:r>
              <a:rPr lang="en-US" sz="3000" dirty="0" err="1"/>
              <a:t>thư</a:t>
            </a:r>
            <a:r>
              <a:rPr lang="en-US" sz="3000" dirty="0"/>
              <a:t> </a:t>
            </a:r>
            <a:r>
              <a:rPr lang="en-US" sz="3000" dirty="0" err="1"/>
              <a:t>viện</a:t>
            </a:r>
            <a:r>
              <a:rPr lang="en-US" sz="3000" dirty="0"/>
              <a:t> </a:t>
            </a:r>
            <a:r>
              <a:rPr lang="en-US" sz="3000" b="1" dirty="0" err="1"/>
              <a:t>Sklearn</a:t>
            </a:r>
            <a:r>
              <a:rPr lang="en-US" sz="3000" dirty="0"/>
              <a:t> </a:t>
            </a:r>
            <a:r>
              <a:rPr lang="en-US" sz="3000" dirty="0" err="1"/>
              <a:t>để</a:t>
            </a:r>
            <a:r>
              <a:rPr lang="en-US" sz="3000" dirty="0"/>
              <a:t> </a:t>
            </a:r>
            <a:r>
              <a:rPr lang="en-US" sz="3000" dirty="0" err="1"/>
              <a:t>khởi</a:t>
            </a:r>
            <a:r>
              <a:rPr lang="en-US" sz="3000" dirty="0"/>
              <a:t> </a:t>
            </a:r>
            <a:r>
              <a:rPr lang="en-US" sz="3000" dirty="0" err="1"/>
              <a:t>tạo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.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6509228-9189-4049-92F2-150B36116EA9}"/>
              </a:ext>
            </a:extLst>
          </p:cNvPr>
          <p:cNvSpPr txBox="1"/>
          <p:nvPr/>
        </p:nvSpPr>
        <p:spPr>
          <a:xfrm>
            <a:off x="9601200" y="3091101"/>
            <a:ext cx="7391400" cy="4764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 err="1"/>
              <a:t>Thông</a:t>
            </a:r>
            <a:r>
              <a:rPr lang="en-US" sz="3000" u="sng" dirty="0"/>
              <a:t> </a:t>
            </a:r>
            <a:r>
              <a:rPr lang="en-US" sz="3000" u="sng" dirty="0" err="1"/>
              <a:t>số</a:t>
            </a:r>
            <a:r>
              <a:rPr lang="en-US" sz="3000" u="sng" dirty="0"/>
              <a:t> </a:t>
            </a:r>
            <a:r>
              <a:rPr lang="en-US" sz="3000" u="sng" dirty="0" err="1"/>
              <a:t>hàm</a:t>
            </a:r>
            <a:r>
              <a:rPr lang="en-US" sz="3000" u="sng" dirty="0"/>
              <a:t> </a:t>
            </a:r>
            <a:r>
              <a:rPr lang="en-US" sz="3000" u="sng" dirty="0" err="1"/>
              <a:t>khởi</a:t>
            </a:r>
            <a:r>
              <a:rPr lang="en-US" sz="3000" u="sng" dirty="0"/>
              <a:t> </a:t>
            </a:r>
            <a:r>
              <a:rPr lang="en-US" sz="3000" u="sng" dirty="0" err="1"/>
              <a:t>tạo</a:t>
            </a:r>
            <a:r>
              <a:rPr lang="en-US" sz="2500" dirty="0"/>
              <a:t>: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N_estimator</a:t>
            </a:r>
            <a:r>
              <a:rPr lang="en-US" sz="2500" dirty="0"/>
              <a:t>:		</a:t>
            </a:r>
            <a:r>
              <a:rPr lang="en-US" sz="2500" dirty="0" err="1"/>
              <a:t>Kiểu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nguyên</a:t>
            </a:r>
            <a:r>
              <a:rPr lang="en-US" sz="2500" dirty="0"/>
              <a:t> (int)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Min_samples_split</a:t>
            </a:r>
            <a:r>
              <a:rPr lang="en-US" sz="2500" dirty="0"/>
              <a:t>:	</a:t>
            </a:r>
            <a:r>
              <a:rPr lang="en-US" sz="2500" dirty="0" err="1"/>
              <a:t>Kiểu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nguyên</a:t>
            </a:r>
            <a:r>
              <a:rPr lang="en-US" sz="2500" dirty="0"/>
              <a:t> (int) </a:t>
            </a:r>
            <a:r>
              <a:rPr lang="en-US" sz="2500" dirty="0" err="1"/>
              <a:t>hoặc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thực</a:t>
            </a:r>
            <a:r>
              <a:rPr lang="en-US" sz="2500" dirty="0"/>
              <a:t> (float)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/>
              <a:t>Bootstrap:		</a:t>
            </a:r>
            <a:r>
              <a:rPr lang="en-US" sz="2500" dirty="0" err="1"/>
              <a:t>Kiểu</a:t>
            </a:r>
            <a:r>
              <a:rPr lang="en-US" sz="2500" dirty="0"/>
              <a:t> bool, </a:t>
            </a:r>
            <a:r>
              <a:rPr lang="en-US" sz="2500" dirty="0" err="1"/>
              <a:t>mặc</a:t>
            </a:r>
            <a:r>
              <a:rPr lang="en-US" sz="2500" dirty="0"/>
              <a:t> </a:t>
            </a:r>
            <a:r>
              <a:rPr lang="en-US" sz="2500" dirty="0" err="1"/>
              <a:t>định</a:t>
            </a:r>
            <a:r>
              <a:rPr lang="en-US" sz="2500" dirty="0"/>
              <a:t> = True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Max_depth</a:t>
            </a:r>
            <a:r>
              <a:rPr lang="en-US" sz="2500" dirty="0"/>
              <a:t>:		</a:t>
            </a:r>
            <a:r>
              <a:rPr lang="en-US" sz="2500" dirty="0" err="1"/>
              <a:t>Kiểu</a:t>
            </a:r>
            <a:r>
              <a:rPr lang="en-US" sz="2500" dirty="0"/>
              <a:t> int, </a:t>
            </a:r>
            <a:r>
              <a:rPr lang="en-US" sz="2500" dirty="0" err="1"/>
              <a:t>mặc</a:t>
            </a:r>
            <a:r>
              <a:rPr lang="en-US" sz="2500" dirty="0"/>
              <a:t> </a:t>
            </a:r>
            <a:r>
              <a:rPr lang="en-US" sz="2500" dirty="0" err="1"/>
              <a:t>định</a:t>
            </a:r>
            <a:r>
              <a:rPr lang="en-US" sz="2500" dirty="0"/>
              <a:t> = </a:t>
            </a:r>
            <a:r>
              <a:rPr lang="en-US" sz="2500" dirty="0" err="1"/>
              <a:t>rỗng</a:t>
            </a:r>
            <a:endParaRPr lang="en-US" sz="2500" dirty="0"/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Min_samples_leaf</a:t>
            </a:r>
            <a:r>
              <a:rPr lang="en-US" sz="2500" dirty="0"/>
              <a:t>:	</a:t>
            </a:r>
            <a:r>
              <a:rPr lang="en-US" sz="2500" dirty="0" err="1"/>
              <a:t>Kiểu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nguyên</a:t>
            </a:r>
            <a:r>
              <a:rPr lang="en-US" sz="2500" dirty="0"/>
              <a:t> (int) </a:t>
            </a:r>
            <a:r>
              <a:rPr lang="en-US" sz="2500" dirty="0" err="1"/>
              <a:t>hoặc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thực</a:t>
            </a:r>
            <a:r>
              <a:rPr lang="en-US" sz="2500" dirty="0"/>
              <a:t> (float)</a:t>
            </a: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574ABC10-427B-436C-B7C1-BCFC210F59E9}"/>
              </a:ext>
            </a:extLst>
          </p:cNvPr>
          <p:cNvPicPr/>
          <p:nvPr/>
        </p:nvPicPr>
        <p:blipFill rotWithShape="1">
          <a:blip r:embed="rId4"/>
          <a:srcRect r="55904"/>
          <a:stretch/>
        </p:blipFill>
        <p:spPr>
          <a:xfrm>
            <a:off x="1143000" y="3206518"/>
            <a:ext cx="7919414" cy="4649349"/>
          </a:xfrm>
          <a:prstGeom prst="rect">
            <a:avLst/>
          </a:prstGeom>
        </p:spPr>
      </p:pic>
      <p:cxnSp>
        <p:nvCxnSpPr>
          <p:cNvPr id="17" name="Đường nối Thẳng 16">
            <a:extLst>
              <a:ext uri="{FF2B5EF4-FFF2-40B4-BE49-F238E27FC236}">
                <a16:creationId xmlns:a16="http://schemas.microsoft.com/office/drawing/2014/main" id="{4FDB1D97-364E-4F92-9BD3-F1DC93115E60}"/>
              </a:ext>
            </a:extLst>
          </p:cNvPr>
          <p:cNvCxnSpPr/>
          <p:nvPr/>
        </p:nvCxnSpPr>
        <p:spPr>
          <a:xfrm>
            <a:off x="6629400" y="1028700"/>
            <a:ext cx="0" cy="1769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6568" y="1289270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76502" y="1289270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36668" y="1289270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16633" y="1289270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50208" y="1324908"/>
            <a:ext cx="6610121" cy="1449115"/>
          </a:xfrm>
          <a:prstGeom prst="rect">
            <a:avLst/>
          </a:prstGeom>
        </p:spPr>
        <p:txBody>
          <a:bodyPr vert="horz" wrap="square" lIns="0" tIns="673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0"/>
              </a:spcBef>
            </a:pPr>
            <a:r>
              <a:rPr lang="en-US" sz="5000" spc="100" dirty="0"/>
              <a:t>THÀNH VIÊN NHÓM</a:t>
            </a:r>
            <a:endParaRPr sz="5000" spc="190" dirty="0"/>
          </a:p>
        </p:txBody>
      </p:sp>
      <p:sp>
        <p:nvSpPr>
          <p:cNvPr id="7" name="object 7"/>
          <p:cNvSpPr txBox="1"/>
          <p:nvPr/>
        </p:nvSpPr>
        <p:spPr>
          <a:xfrm>
            <a:off x="9145587" y="2857500"/>
            <a:ext cx="7619365" cy="1597873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900"/>
              </a:spcBef>
              <a:buFont typeface="Arial" panose="020B0604020202020204" pitchFamily="34" charset="0"/>
              <a:buChar char="•"/>
            </a:pPr>
            <a:endParaRPr sz="2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42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sz="23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24264" y="3559701"/>
            <a:ext cx="6700527" cy="55550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97447" y="1345161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16000" y="1121708"/>
            <a:ext cx="37020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0</a:t>
            </a:r>
            <a:r>
              <a:rPr sz="2500" b="1" spc="-30" dirty="0">
                <a:solidFill>
                  <a:srgbClr val="0F0E0D"/>
                </a:solidFill>
                <a:latin typeface="Times New Roman"/>
                <a:cs typeface="Times New Roman"/>
              </a:rPr>
              <a:t>2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09DE2297-6FE4-4B0C-AAB3-F27984C601A7}"/>
              </a:ext>
            </a:extLst>
          </p:cNvPr>
          <p:cNvSpPr txBox="1"/>
          <p:nvPr/>
        </p:nvSpPr>
        <p:spPr>
          <a:xfrm>
            <a:off x="9144000" y="3009900"/>
            <a:ext cx="8019736" cy="4522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HÀ TRỌNG NHÂN			17520836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PHAN THỊ LONG HUỆ			17520530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KHỔNG MINH QUỐC			17520954</a:t>
            </a:r>
          </a:p>
          <a:p>
            <a:pPr marL="285750"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NGUYỄN THỊ NGỌC HÀ		17520421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488482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Random Forest</a:t>
            </a:r>
            <a:endParaRPr sz="6000" spc="215" dirty="0"/>
          </a:p>
        </p:txBody>
      </p:sp>
      <p:sp>
        <p:nvSpPr>
          <p:cNvPr id="7" name="object 7"/>
          <p:cNvSpPr/>
          <p:nvPr/>
        </p:nvSpPr>
        <p:spPr>
          <a:xfrm>
            <a:off x="4707531" y="8179035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179566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179566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179566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235482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012011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2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0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6509228-9189-4049-92F2-150B36116EA9}"/>
              </a:ext>
            </a:extLst>
          </p:cNvPr>
          <p:cNvSpPr txBox="1"/>
          <p:nvPr/>
        </p:nvSpPr>
        <p:spPr>
          <a:xfrm>
            <a:off x="10253817" y="2548644"/>
            <a:ext cx="6730910" cy="5965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u="sng" dirty="0" err="1"/>
              <a:t>Thông</a:t>
            </a:r>
            <a:r>
              <a:rPr lang="en-US" sz="3200" u="sng" dirty="0"/>
              <a:t> </a:t>
            </a:r>
            <a:r>
              <a:rPr lang="en-US" sz="3200" u="sng" dirty="0" err="1"/>
              <a:t>số</a:t>
            </a:r>
            <a:r>
              <a:rPr lang="en-US" sz="3200" u="sng" dirty="0"/>
              <a:t> </a:t>
            </a:r>
            <a:r>
              <a:rPr lang="en-US" sz="3200" u="sng" dirty="0" err="1"/>
              <a:t>độ</a:t>
            </a:r>
            <a:r>
              <a:rPr lang="en-US" sz="3200" u="sng" dirty="0"/>
              <a:t> </a:t>
            </a:r>
            <a:r>
              <a:rPr lang="en-US" sz="3200" u="sng" dirty="0" err="1"/>
              <a:t>đo</a:t>
            </a:r>
            <a:r>
              <a:rPr lang="en-US" sz="2500" dirty="0"/>
              <a:t>: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 err="1"/>
              <a:t>Accuracy_score</a:t>
            </a:r>
            <a:r>
              <a:rPr lang="en-US" sz="2500" dirty="0"/>
              <a:t>: </a:t>
            </a:r>
            <a:r>
              <a:rPr lang="en-US" sz="2500" dirty="0" err="1"/>
              <a:t>Thông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cho</a:t>
            </a:r>
            <a:r>
              <a:rPr lang="en-US" sz="2500" dirty="0"/>
              <a:t> </a:t>
            </a:r>
            <a:r>
              <a:rPr lang="en-US" sz="2500" dirty="0" err="1"/>
              <a:t>mức</a:t>
            </a:r>
            <a:r>
              <a:rPr lang="en-US" sz="2500" dirty="0"/>
              <a:t> </a:t>
            </a:r>
            <a:r>
              <a:rPr lang="en-US" sz="2500" dirty="0" err="1"/>
              <a:t>độ</a:t>
            </a:r>
            <a:r>
              <a:rPr lang="en-US" sz="2500" dirty="0"/>
              <a:t> </a:t>
            </a:r>
            <a:r>
              <a:rPr lang="en-US" sz="2500" dirty="0" err="1"/>
              <a:t>chính</a:t>
            </a:r>
            <a:r>
              <a:rPr lang="en-US" sz="2500" dirty="0"/>
              <a:t> </a:t>
            </a:r>
            <a:r>
              <a:rPr lang="en-US" sz="2500" dirty="0" err="1"/>
              <a:t>xác</a:t>
            </a:r>
            <a:r>
              <a:rPr lang="en-US" sz="2500" dirty="0"/>
              <a:t> </a:t>
            </a:r>
            <a:r>
              <a:rPr lang="en-US" sz="2500" dirty="0" err="1"/>
              <a:t>của</a:t>
            </a:r>
            <a:r>
              <a:rPr lang="en-US" sz="2500" dirty="0"/>
              <a:t> </a:t>
            </a:r>
            <a:r>
              <a:rPr lang="en-US" sz="2500" dirty="0" err="1"/>
              <a:t>biến</a:t>
            </a:r>
            <a:r>
              <a:rPr lang="en-US" sz="2500" dirty="0"/>
              <a:t> </a:t>
            </a:r>
            <a:r>
              <a:rPr lang="en-US" sz="2500" dirty="0" err="1"/>
              <a:t>dự</a:t>
            </a:r>
            <a:r>
              <a:rPr lang="en-US" sz="2500" dirty="0"/>
              <a:t> </a:t>
            </a:r>
            <a:r>
              <a:rPr lang="en-US" sz="2500" dirty="0" err="1"/>
              <a:t>đoán</a:t>
            </a:r>
            <a:endParaRPr lang="en-US" sz="2500" dirty="0"/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 err="1"/>
              <a:t>Precision_score</a:t>
            </a:r>
            <a:r>
              <a:rPr lang="en-US" sz="2500" dirty="0"/>
              <a:t>: </a:t>
            </a:r>
            <a:r>
              <a:rPr lang="en-US" sz="2500" dirty="0" err="1"/>
              <a:t>Tỉ</a:t>
            </a:r>
            <a:r>
              <a:rPr lang="en-US" sz="2500" dirty="0"/>
              <a:t> </a:t>
            </a:r>
            <a:r>
              <a:rPr lang="en-US" sz="2500" dirty="0" err="1"/>
              <a:t>lệ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điểm</a:t>
            </a:r>
            <a:r>
              <a:rPr lang="en-US" sz="2500" dirty="0"/>
              <a:t> </a:t>
            </a:r>
            <a:r>
              <a:rPr lang="en-US" sz="2500" b="1" dirty="0"/>
              <a:t>True Positive</a:t>
            </a:r>
            <a:r>
              <a:rPr lang="en-US" sz="2500" dirty="0"/>
              <a:t> (TP) </a:t>
            </a:r>
            <a:r>
              <a:rPr lang="en-US" sz="2500" dirty="0" err="1"/>
              <a:t>trong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điểm</a:t>
            </a:r>
            <a:r>
              <a:rPr lang="en-US" sz="2500" dirty="0"/>
              <a:t> </a:t>
            </a:r>
            <a:r>
              <a:rPr lang="en-US" sz="2500" b="1" dirty="0"/>
              <a:t>Positive</a:t>
            </a:r>
            <a:r>
              <a:rPr lang="en-US" sz="2500" dirty="0"/>
              <a:t>.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 err="1"/>
              <a:t>Recall_score</a:t>
            </a:r>
            <a:r>
              <a:rPr lang="en-US" sz="2500" dirty="0"/>
              <a:t>: </a:t>
            </a:r>
            <a:r>
              <a:rPr lang="en-US" sz="2500" dirty="0" err="1"/>
              <a:t>Tỉ</a:t>
            </a:r>
            <a:r>
              <a:rPr lang="en-US" sz="2500" dirty="0"/>
              <a:t> </a:t>
            </a:r>
            <a:r>
              <a:rPr lang="en-US" sz="2500" dirty="0" err="1"/>
              <a:t>lệ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điểm</a:t>
            </a:r>
            <a:r>
              <a:rPr lang="en-US" sz="2500" dirty="0"/>
              <a:t> </a:t>
            </a:r>
            <a:r>
              <a:rPr lang="en-US" sz="2500" b="1" dirty="0"/>
              <a:t>True Positive</a:t>
            </a:r>
            <a:r>
              <a:rPr lang="en-US" sz="2500" dirty="0"/>
              <a:t> (TP) </a:t>
            </a:r>
            <a:r>
              <a:rPr lang="en-US" sz="2500" dirty="0" err="1"/>
              <a:t>trong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điểm</a:t>
            </a:r>
            <a:r>
              <a:rPr lang="en-US" sz="2500" dirty="0"/>
              <a:t> </a:t>
            </a:r>
            <a:r>
              <a:rPr lang="en-US" sz="2500" b="1" dirty="0" err="1"/>
              <a:t>thực</a:t>
            </a:r>
            <a:r>
              <a:rPr lang="en-US" sz="2500" b="1" dirty="0"/>
              <a:t> </a:t>
            </a:r>
            <a:r>
              <a:rPr lang="en-US" sz="2500" b="1" dirty="0" err="1"/>
              <a:t>sự</a:t>
            </a:r>
            <a:r>
              <a:rPr lang="en-US" sz="2500" b="1" dirty="0"/>
              <a:t> </a:t>
            </a:r>
            <a:r>
              <a:rPr lang="en-US" sz="2500" b="1" dirty="0" err="1"/>
              <a:t>là</a:t>
            </a:r>
            <a:r>
              <a:rPr lang="en-US" sz="2500" dirty="0"/>
              <a:t> </a:t>
            </a:r>
            <a:r>
              <a:rPr lang="en-US" sz="2500" b="1" dirty="0"/>
              <a:t>Positive</a:t>
            </a:r>
            <a:r>
              <a:rPr lang="en-US" sz="2500" dirty="0"/>
              <a:t>.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/>
              <a:t>F1_score</a:t>
            </a:r>
            <a:r>
              <a:rPr lang="en-US" sz="2500" dirty="0"/>
              <a:t>: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tiên</a:t>
            </a:r>
            <a:r>
              <a:rPr lang="en-US" sz="2500" dirty="0"/>
              <a:t> </a:t>
            </a:r>
            <a:r>
              <a:rPr lang="en-US" sz="2500" dirty="0" err="1"/>
              <a:t>quyết</a:t>
            </a:r>
            <a:r>
              <a:rPr lang="en-US" sz="2500" dirty="0"/>
              <a:t>, </a:t>
            </a:r>
            <a:r>
              <a:rPr lang="en-US" sz="2500" dirty="0" err="1"/>
              <a:t>quyết</a:t>
            </a:r>
            <a:r>
              <a:rPr lang="en-US" sz="2500" dirty="0"/>
              <a:t> </a:t>
            </a:r>
            <a:r>
              <a:rPr lang="en-US" sz="2500" dirty="0" err="1"/>
              <a:t>định</a:t>
            </a:r>
            <a:r>
              <a:rPr lang="en-US" sz="2500" dirty="0"/>
              <a:t> </a:t>
            </a:r>
            <a:r>
              <a:rPr lang="en-US" sz="2500" dirty="0" err="1"/>
              <a:t>tính</a:t>
            </a:r>
            <a:r>
              <a:rPr lang="en-US" sz="2500" dirty="0"/>
              <a:t> </a:t>
            </a:r>
            <a:r>
              <a:rPr lang="en-US" sz="2500" dirty="0" err="1"/>
              <a:t>đúng</a:t>
            </a:r>
            <a:r>
              <a:rPr lang="en-US" sz="2500" dirty="0"/>
              <a:t> </a:t>
            </a:r>
            <a:r>
              <a:rPr lang="en-US" sz="2500" dirty="0" err="1"/>
              <a:t>của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. Đ</a:t>
            </a:r>
            <a:r>
              <a:rPr lang="vi-VN" sz="2500" dirty="0"/>
              <a:t>ư</a:t>
            </a:r>
            <a:r>
              <a:rPr lang="en-US" sz="2500" dirty="0" err="1"/>
              <a:t>ợc</a:t>
            </a:r>
            <a:r>
              <a:rPr lang="en-US" sz="2500" dirty="0"/>
              <a:t> </a:t>
            </a:r>
            <a:r>
              <a:rPr lang="en-US" sz="2500" dirty="0" err="1"/>
              <a:t>tính</a:t>
            </a:r>
            <a:r>
              <a:rPr lang="en-US" sz="2500" dirty="0"/>
              <a:t> </a:t>
            </a:r>
            <a:r>
              <a:rPr lang="en-US" sz="2500" dirty="0" err="1"/>
              <a:t>từ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b="1" dirty="0"/>
              <a:t>Precision</a:t>
            </a:r>
            <a:r>
              <a:rPr lang="en-US" sz="2500" dirty="0"/>
              <a:t> </a:t>
            </a:r>
            <a:r>
              <a:rPr lang="en-US" sz="2500" dirty="0" err="1"/>
              <a:t>và</a:t>
            </a:r>
            <a:r>
              <a:rPr lang="en-US" sz="2500" dirty="0"/>
              <a:t> </a:t>
            </a:r>
            <a:r>
              <a:rPr lang="en-US" sz="2500" b="1" dirty="0"/>
              <a:t>Recall</a:t>
            </a:r>
            <a:r>
              <a:rPr lang="en-US" sz="2500" dirty="0"/>
              <a:t>.</a:t>
            </a: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574ABC10-427B-436C-B7C1-BCFC210F59E9}"/>
              </a:ext>
            </a:extLst>
          </p:cNvPr>
          <p:cNvPicPr/>
          <p:nvPr/>
        </p:nvPicPr>
        <p:blipFill rotWithShape="1">
          <a:blip r:embed="rId4"/>
          <a:srcRect r="55904"/>
          <a:stretch/>
        </p:blipFill>
        <p:spPr>
          <a:xfrm>
            <a:off x="1143000" y="3206518"/>
            <a:ext cx="7919414" cy="464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1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488482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Random Forest</a:t>
            </a:r>
            <a:endParaRPr sz="6000" spc="215" dirty="0"/>
          </a:p>
        </p:txBody>
      </p:sp>
      <p:sp>
        <p:nvSpPr>
          <p:cNvPr id="7" name="object 7"/>
          <p:cNvSpPr/>
          <p:nvPr/>
        </p:nvSpPr>
        <p:spPr>
          <a:xfrm>
            <a:off x="4707531" y="8689870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746317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522846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2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1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6509228-9189-4049-92F2-150B36116EA9}"/>
              </a:ext>
            </a:extLst>
          </p:cNvPr>
          <p:cNvSpPr txBox="1"/>
          <p:nvPr/>
        </p:nvSpPr>
        <p:spPr>
          <a:xfrm>
            <a:off x="1287372" y="2780040"/>
            <a:ext cx="2760417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 err="1"/>
              <a:t>Nhận</a:t>
            </a:r>
            <a:r>
              <a:rPr lang="en-US" sz="3000" u="sng" dirty="0"/>
              <a:t> </a:t>
            </a:r>
            <a:r>
              <a:rPr lang="en-US" sz="3000" u="sng" dirty="0" err="1"/>
              <a:t>xét</a:t>
            </a:r>
            <a:r>
              <a:rPr lang="en-US" sz="2500" dirty="0"/>
              <a:t>:</a:t>
            </a: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BEBB53D3-2FA7-4490-95F4-66207BA42A2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393793" y="1278096"/>
            <a:ext cx="7391400" cy="7730808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F96E28F-073F-4751-A9B8-FC28133CDA29}"/>
              </a:ext>
            </a:extLst>
          </p:cNvPr>
          <p:cNvSpPr txBox="1"/>
          <p:nvPr/>
        </p:nvSpPr>
        <p:spPr>
          <a:xfrm>
            <a:off x="1506082" y="3493312"/>
            <a:ext cx="7619454" cy="464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Accuracy, Recall, Precision, F1 </a:t>
            </a:r>
            <a:r>
              <a:rPr lang="en-US" sz="2500" dirty="0" err="1"/>
              <a:t>đều</a:t>
            </a:r>
            <a:r>
              <a:rPr lang="en-US" sz="2500" dirty="0"/>
              <a:t> </a:t>
            </a:r>
            <a:r>
              <a:rPr lang="en-US" sz="2500" dirty="0" err="1"/>
              <a:t>cao</a:t>
            </a:r>
            <a:r>
              <a:rPr lang="en-US" sz="2500" dirty="0"/>
              <a:t>, </a:t>
            </a:r>
            <a:r>
              <a:rPr lang="en-US" sz="2500" dirty="0" err="1"/>
              <a:t>lần</a:t>
            </a:r>
            <a:r>
              <a:rPr lang="en-US" sz="2500" dirty="0"/>
              <a:t> l</a:t>
            </a:r>
            <a:r>
              <a:rPr lang="vi-VN" sz="2500" dirty="0"/>
              <a:t>ư</a:t>
            </a:r>
            <a:r>
              <a:rPr lang="en-US" sz="2500" dirty="0" err="1"/>
              <a:t>ợt</a:t>
            </a:r>
            <a:r>
              <a:rPr lang="en-US" sz="2500" dirty="0"/>
              <a:t> </a:t>
            </a:r>
            <a:r>
              <a:rPr lang="en-US" sz="2500" dirty="0" err="1"/>
              <a:t>là</a:t>
            </a:r>
            <a:r>
              <a:rPr lang="en-US" sz="2500" dirty="0"/>
              <a:t> 0.9975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/>
              <a:t>Minh </a:t>
            </a:r>
            <a:r>
              <a:rPr lang="en-US" sz="2500" dirty="0" err="1"/>
              <a:t>chứng</a:t>
            </a:r>
            <a:r>
              <a:rPr lang="en-US" sz="2500" dirty="0"/>
              <a:t> </a:t>
            </a:r>
            <a:r>
              <a:rPr lang="en-US" sz="2500" dirty="0" err="1"/>
              <a:t>rằng</a:t>
            </a:r>
            <a:r>
              <a:rPr lang="en-US" sz="2500" dirty="0"/>
              <a:t> </a:t>
            </a:r>
            <a:r>
              <a:rPr lang="en-US" sz="2500" dirty="0" err="1"/>
              <a:t>đây</a:t>
            </a:r>
            <a:r>
              <a:rPr lang="en-US" sz="2500" dirty="0"/>
              <a:t> </a:t>
            </a:r>
            <a:r>
              <a:rPr lang="en-US" sz="2500" dirty="0" err="1"/>
              <a:t>là</a:t>
            </a:r>
            <a:r>
              <a:rPr lang="en-US" sz="2500" dirty="0"/>
              <a:t> </a:t>
            </a:r>
            <a:r>
              <a:rPr lang="en-US" sz="2500" dirty="0" err="1"/>
              <a:t>thuật</a:t>
            </a:r>
            <a:r>
              <a:rPr lang="en-US" sz="2500" dirty="0"/>
              <a:t> </a:t>
            </a:r>
            <a:r>
              <a:rPr lang="en-US" sz="2500" dirty="0" err="1"/>
              <a:t>toán</a:t>
            </a:r>
            <a:r>
              <a:rPr lang="en-US" sz="2500" dirty="0"/>
              <a:t> </a:t>
            </a:r>
            <a:r>
              <a:rPr lang="en-US" sz="2500" dirty="0" err="1"/>
              <a:t>tốt</a:t>
            </a:r>
            <a:r>
              <a:rPr lang="en-US" sz="2500" dirty="0"/>
              <a:t> </a:t>
            </a:r>
            <a:r>
              <a:rPr lang="en-US" sz="2500" dirty="0" err="1"/>
              <a:t>và</a:t>
            </a:r>
            <a:r>
              <a:rPr lang="en-US" sz="2500" dirty="0"/>
              <a:t> </a:t>
            </a:r>
            <a:r>
              <a:rPr lang="en-US" sz="2500" dirty="0" err="1"/>
              <a:t>phù</a:t>
            </a:r>
            <a:r>
              <a:rPr lang="en-US" sz="2500" dirty="0"/>
              <a:t> </a:t>
            </a:r>
            <a:r>
              <a:rPr lang="en-US" sz="2500" dirty="0" err="1"/>
              <a:t>hợp</a:t>
            </a:r>
            <a:r>
              <a:rPr lang="en-US" sz="2500" dirty="0"/>
              <a:t> </a:t>
            </a:r>
            <a:r>
              <a:rPr lang="en-US" sz="2500" dirty="0" err="1"/>
              <a:t>với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endParaRPr lang="en-US" sz="2500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trên</a:t>
            </a:r>
            <a:r>
              <a:rPr lang="en-US" sz="2500" dirty="0"/>
              <a:t> đ</a:t>
            </a:r>
            <a:r>
              <a:rPr lang="vi-VN" sz="2500" dirty="0"/>
              <a:t>ư</a:t>
            </a:r>
            <a:r>
              <a:rPr lang="en-US" sz="2500" dirty="0" err="1"/>
              <a:t>ờng</a:t>
            </a:r>
            <a:r>
              <a:rPr lang="en-US" sz="2500" dirty="0"/>
              <a:t> </a:t>
            </a:r>
            <a:r>
              <a:rPr lang="en-US" sz="2500" dirty="0" err="1"/>
              <a:t>chéo</a:t>
            </a:r>
            <a:r>
              <a:rPr lang="en-US" sz="2500" dirty="0"/>
              <a:t> </a:t>
            </a:r>
            <a:r>
              <a:rPr lang="en-US" sz="2500" dirty="0" err="1"/>
              <a:t>chính</a:t>
            </a:r>
            <a:r>
              <a:rPr lang="en-US" sz="2500" dirty="0"/>
              <a:t> &gt;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ngoài</a:t>
            </a:r>
            <a:r>
              <a:rPr lang="en-US" sz="2500" dirty="0"/>
              <a:t> </a:t>
            </a:r>
            <a:r>
              <a:rPr lang="en-US" sz="2500" dirty="0" err="1"/>
              <a:t>đường</a:t>
            </a:r>
            <a:r>
              <a:rPr lang="en-US" sz="2500" dirty="0"/>
              <a:t> </a:t>
            </a:r>
            <a:r>
              <a:rPr lang="en-US" sz="2500" dirty="0" err="1"/>
              <a:t>chéo</a:t>
            </a:r>
            <a:r>
              <a:rPr lang="en-US" sz="2500" dirty="0"/>
              <a:t> </a:t>
            </a:r>
            <a:r>
              <a:rPr lang="en-US" sz="2500" dirty="0" err="1"/>
              <a:t>rất</a:t>
            </a:r>
            <a:r>
              <a:rPr lang="en-US" sz="2500" dirty="0"/>
              <a:t> </a:t>
            </a:r>
            <a:r>
              <a:rPr lang="en-US" sz="2500" dirty="0" err="1"/>
              <a:t>nhiều</a:t>
            </a:r>
            <a:r>
              <a:rPr lang="en-US" sz="25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ít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bị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r>
              <a:rPr lang="en-US" sz="2500" dirty="0"/>
              <a:t> </a:t>
            </a:r>
            <a:r>
              <a:rPr lang="en-US" sz="2500" dirty="0" err="1"/>
              <a:t>nhầm</a:t>
            </a:r>
            <a:r>
              <a:rPr lang="en-US" sz="2500" dirty="0"/>
              <a:t> </a:t>
            </a:r>
            <a:r>
              <a:rPr lang="en-US" sz="2500" dirty="0" err="1"/>
              <a:t>nên</a:t>
            </a:r>
            <a:r>
              <a:rPr lang="en-US" sz="2500" dirty="0"/>
              <a:t> </a:t>
            </a:r>
            <a:r>
              <a:rPr lang="en-US" sz="2500" dirty="0" err="1"/>
              <a:t>đây</a:t>
            </a:r>
            <a:r>
              <a:rPr lang="en-US" sz="2500" dirty="0"/>
              <a:t> </a:t>
            </a:r>
            <a:r>
              <a:rPr lang="en-US" sz="2500" dirty="0" err="1"/>
              <a:t>là</a:t>
            </a:r>
            <a:r>
              <a:rPr lang="en-US" sz="2500" dirty="0"/>
              <a:t> </a:t>
            </a:r>
            <a:r>
              <a:rPr lang="en-US" sz="2500" dirty="0" err="1"/>
              <a:t>thuật</a:t>
            </a:r>
            <a:r>
              <a:rPr lang="en-US" sz="2500" dirty="0"/>
              <a:t> </a:t>
            </a:r>
            <a:r>
              <a:rPr lang="en-US" sz="2500" dirty="0" err="1"/>
              <a:t>toán</a:t>
            </a:r>
            <a:r>
              <a:rPr lang="en-US" sz="2500" dirty="0"/>
              <a:t> </a:t>
            </a:r>
            <a:r>
              <a:rPr lang="en-US" sz="2500" dirty="0" err="1"/>
              <a:t>dự</a:t>
            </a:r>
            <a:r>
              <a:rPr lang="en-US" sz="2500" dirty="0"/>
              <a:t> </a:t>
            </a:r>
            <a:r>
              <a:rPr lang="en-US" sz="2500" dirty="0" err="1"/>
              <a:t>báo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độ</a:t>
            </a:r>
            <a:r>
              <a:rPr lang="en-US" sz="2500" dirty="0"/>
              <a:t> </a:t>
            </a:r>
            <a:r>
              <a:rPr lang="en-US" sz="2500" dirty="0" err="1"/>
              <a:t>chính</a:t>
            </a:r>
            <a:r>
              <a:rPr lang="en-US" sz="2500" dirty="0"/>
              <a:t> </a:t>
            </a:r>
            <a:r>
              <a:rPr lang="en-US" sz="2500" dirty="0" err="1"/>
              <a:t>xác</a:t>
            </a:r>
            <a:r>
              <a:rPr lang="en-US" sz="2500" dirty="0"/>
              <a:t> </a:t>
            </a:r>
            <a:r>
              <a:rPr lang="en-US" sz="2500" dirty="0" err="1"/>
              <a:t>cao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94497970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488482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Random Forest</a:t>
            </a:r>
            <a:endParaRPr sz="6000" spc="215" dirty="0"/>
          </a:p>
        </p:txBody>
      </p:sp>
      <p:sp>
        <p:nvSpPr>
          <p:cNvPr id="7" name="object 7"/>
          <p:cNvSpPr/>
          <p:nvPr/>
        </p:nvSpPr>
        <p:spPr>
          <a:xfrm>
            <a:off x="4707531" y="8689870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746317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522846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2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2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6509228-9189-4049-92F2-150B36116EA9}"/>
              </a:ext>
            </a:extLst>
          </p:cNvPr>
          <p:cNvSpPr txBox="1"/>
          <p:nvPr/>
        </p:nvSpPr>
        <p:spPr>
          <a:xfrm>
            <a:off x="1480412" y="2717733"/>
            <a:ext cx="4343400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 err="1"/>
              <a:t>Lập</a:t>
            </a:r>
            <a:r>
              <a:rPr lang="en-US" sz="3000" u="sng" dirty="0"/>
              <a:t> </a:t>
            </a:r>
            <a:r>
              <a:rPr lang="en-US" sz="3000" u="sng" dirty="0" err="1"/>
              <a:t>báo</a:t>
            </a:r>
            <a:r>
              <a:rPr lang="en-US" sz="3000" u="sng" dirty="0"/>
              <a:t> </a:t>
            </a:r>
            <a:r>
              <a:rPr lang="en-US" sz="3000" u="sng" dirty="0" err="1"/>
              <a:t>cáo</a:t>
            </a:r>
            <a:r>
              <a:rPr lang="en-US" sz="3000" u="sng" dirty="0"/>
              <a:t> </a:t>
            </a:r>
            <a:r>
              <a:rPr lang="en-US" sz="3000" u="sng" dirty="0" err="1"/>
              <a:t>phân</a:t>
            </a:r>
            <a:r>
              <a:rPr lang="en-US" sz="3000" u="sng" dirty="0"/>
              <a:t> </a:t>
            </a:r>
            <a:r>
              <a:rPr lang="en-US" sz="3000" u="sng" dirty="0" err="1"/>
              <a:t>loại</a:t>
            </a:r>
            <a:r>
              <a:rPr lang="en-US" sz="2500" dirty="0"/>
              <a:t>:</a:t>
            </a: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D1A2E470-641F-49B6-879C-746FFF51BBD3}"/>
              </a:ext>
            </a:extLst>
          </p:cNvPr>
          <p:cNvPicPr/>
          <p:nvPr/>
        </p:nvPicPr>
        <p:blipFill rotWithShape="1">
          <a:blip r:embed="rId4"/>
          <a:srcRect r="43443"/>
          <a:stretch/>
        </p:blipFill>
        <p:spPr>
          <a:xfrm>
            <a:off x="4850830" y="3846333"/>
            <a:ext cx="9622620" cy="442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899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488482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Random Forest</a:t>
            </a:r>
            <a:endParaRPr sz="6000" spc="215" dirty="0"/>
          </a:p>
        </p:txBody>
      </p:sp>
      <p:sp>
        <p:nvSpPr>
          <p:cNvPr id="7" name="object 7"/>
          <p:cNvSpPr/>
          <p:nvPr/>
        </p:nvSpPr>
        <p:spPr>
          <a:xfrm>
            <a:off x="4707531" y="8689870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746317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522846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2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3</a:t>
            </a:r>
            <a:endParaRPr sz="2500" dirty="0">
              <a:latin typeface="Times New Roman"/>
              <a:cs typeface="Times New Roman"/>
            </a:endParaRPr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523C04AB-BB94-45D1-A0D3-76579E1A9C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079153" y="2895321"/>
            <a:ext cx="6943065" cy="5673408"/>
          </a:xfrm>
          <a:prstGeom prst="rect">
            <a:avLst/>
          </a:prstGeom>
        </p:spPr>
      </p:pic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7AD54918-759F-4943-BF40-32D7B8ACBE29}"/>
              </a:ext>
            </a:extLst>
          </p:cNvPr>
          <p:cNvSpPr txBox="1"/>
          <p:nvPr/>
        </p:nvSpPr>
        <p:spPr>
          <a:xfrm>
            <a:off x="10363200" y="1729263"/>
            <a:ext cx="4343400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000" u="sng" dirty="0" err="1"/>
              <a:t>Kết</a:t>
            </a:r>
            <a:r>
              <a:rPr lang="en-US" sz="3000" u="sng" dirty="0"/>
              <a:t> </a:t>
            </a:r>
            <a:r>
              <a:rPr lang="en-US" sz="3000" u="sng" dirty="0" err="1"/>
              <a:t>quả</a:t>
            </a:r>
            <a:r>
              <a:rPr lang="en-US" sz="3000" u="sng" dirty="0"/>
              <a:t>:</a:t>
            </a:r>
            <a:endParaRPr lang="en-US" sz="25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629D44D-7C4A-4B76-8FBA-28A043B0B0F0}"/>
              </a:ext>
            </a:extLst>
          </p:cNvPr>
          <p:cNvSpPr txBox="1"/>
          <p:nvPr/>
        </p:nvSpPr>
        <p:spPr>
          <a:xfrm>
            <a:off x="1287372" y="3091798"/>
            <a:ext cx="23618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u="sng" dirty="0" err="1"/>
              <a:t>Nhận</a:t>
            </a:r>
            <a:r>
              <a:rPr lang="en-US" sz="3000" u="sng" dirty="0"/>
              <a:t> </a:t>
            </a:r>
            <a:r>
              <a:rPr lang="en-US" sz="3000" u="sng" dirty="0" err="1"/>
              <a:t>xét</a:t>
            </a:r>
            <a:endParaRPr lang="en-US" sz="3000" u="sng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A6F9DCB-8FC9-4D80-BA14-E259B6CCE694}"/>
              </a:ext>
            </a:extLst>
          </p:cNvPr>
          <p:cNvSpPr txBox="1"/>
          <p:nvPr/>
        </p:nvSpPr>
        <p:spPr>
          <a:xfrm>
            <a:off x="1251494" y="3996241"/>
            <a:ext cx="7663588" cy="349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Hầu</a:t>
            </a:r>
            <a:r>
              <a:rPr lang="en-US" sz="2500" dirty="0"/>
              <a:t> </a:t>
            </a:r>
            <a:r>
              <a:rPr lang="en-US" sz="2500" dirty="0" err="1"/>
              <a:t>hết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 </a:t>
            </a:r>
            <a:r>
              <a:rPr lang="en-US" sz="2500" dirty="0" err="1"/>
              <a:t>đều</a:t>
            </a:r>
            <a:r>
              <a:rPr lang="en-US" sz="2500" dirty="0"/>
              <a:t> </a:t>
            </a:r>
            <a:r>
              <a:rPr lang="en-US" sz="2500" dirty="0" err="1"/>
              <a:t>cho</a:t>
            </a:r>
            <a:r>
              <a:rPr lang="en-US" sz="2500" dirty="0"/>
              <a:t> </a:t>
            </a:r>
            <a:r>
              <a:rPr lang="en-US" sz="2500" dirty="0" err="1"/>
              <a:t>kết</a:t>
            </a:r>
            <a:r>
              <a:rPr lang="en-US" sz="2500" dirty="0"/>
              <a:t> </a:t>
            </a:r>
            <a:r>
              <a:rPr lang="en-US" sz="2500" dirty="0" err="1"/>
              <a:t>quả</a:t>
            </a:r>
            <a:r>
              <a:rPr lang="en-US" sz="2500" dirty="0"/>
              <a:t> </a:t>
            </a:r>
            <a:r>
              <a:rPr lang="en-US" sz="2500" dirty="0" err="1"/>
              <a:t>dự</a:t>
            </a:r>
            <a:r>
              <a:rPr lang="en-US" sz="2500" dirty="0"/>
              <a:t> </a:t>
            </a:r>
            <a:r>
              <a:rPr lang="en-US" sz="2500" dirty="0" err="1"/>
              <a:t>đoán</a:t>
            </a:r>
            <a:r>
              <a:rPr lang="en-US" sz="2500" dirty="0"/>
              <a:t> </a:t>
            </a:r>
            <a:r>
              <a:rPr lang="en-US" sz="2500" dirty="0" err="1"/>
              <a:t>đúng</a:t>
            </a:r>
            <a:r>
              <a:rPr lang="en-US" sz="2500" dirty="0"/>
              <a:t>.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thông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&lt; 1 đ</a:t>
            </a:r>
            <a:r>
              <a:rPr lang="vi-VN" sz="2500" dirty="0"/>
              <a:t>ư</a:t>
            </a:r>
            <a:r>
              <a:rPr lang="en-US" sz="2500" dirty="0" err="1"/>
              <a:t>ợc</a:t>
            </a:r>
            <a:r>
              <a:rPr lang="en-US" sz="2500" dirty="0"/>
              <a:t> </a:t>
            </a:r>
            <a:r>
              <a:rPr lang="en-US" sz="2500" dirty="0" err="1"/>
              <a:t>hiển</a:t>
            </a:r>
            <a:r>
              <a:rPr lang="en-US" sz="2500" dirty="0"/>
              <a:t> </a:t>
            </a:r>
            <a:r>
              <a:rPr lang="en-US" sz="2500" dirty="0" err="1"/>
              <a:t>thị</a:t>
            </a:r>
            <a:r>
              <a:rPr lang="en-US" sz="2500" dirty="0"/>
              <a:t> </a:t>
            </a:r>
            <a:r>
              <a:rPr lang="en-US" sz="2500" dirty="0" err="1"/>
              <a:t>tức</a:t>
            </a:r>
            <a:r>
              <a:rPr lang="en-US" sz="2500" dirty="0"/>
              <a:t> ở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 </a:t>
            </a:r>
            <a:r>
              <a:rPr lang="en-US" sz="2500" dirty="0" err="1"/>
              <a:t>đó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bị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r>
              <a:rPr lang="en-US" sz="2500" dirty="0"/>
              <a:t> </a:t>
            </a:r>
            <a:r>
              <a:rPr lang="en-US" sz="2500" dirty="0" err="1"/>
              <a:t>sai</a:t>
            </a:r>
            <a:r>
              <a:rPr lang="en-US" sz="2500" dirty="0"/>
              <a:t>. </a:t>
            </a:r>
            <a:r>
              <a:rPr lang="en-US" sz="2500" dirty="0" err="1"/>
              <a:t>Tuy</a:t>
            </a:r>
            <a:r>
              <a:rPr lang="en-US" sz="2500" dirty="0"/>
              <a:t> </a:t>
            </a:r>
            <a:r>
              <a:rPr lang="en-US" sz="2500" dirty="0" err="1"/>
              <a:t>nhiên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này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phần</a:t>
            </a:r>
            <a:r>
              <a:rPr lang="en-US" sz="2500" dirty="0"/>
              <a:t> </a:t>
            </a:r>
            <a:r>
              <a:rPr lang="en-US" sz="2500" dirty="0" err="1"/>
              <a:t>trăm</a:t>
            </a:r>
            <a:r>
              <a:rPr lang="en-US" sz="2500" dirty="0"/>
              <a:t> </a:t>
            </a:r>
            <a:r>
              <a:rPr lang="en-US" sz="2500" dirty="0" err="1"/>
              <a:t>sai</a:t>
            </a:r>
            <a:r>
              <a:rPr lang="en-US" sz="2500" dirty="0"/>
              <a:t> </a:t>
            </a:r>
            <a:r>
              <a:rPr lang="en-US" sz="2500" dirty="0" err="1"/>
              <a:t>đó</a:t>
            </a:r>
            <a:r>
              <a:rPr lang="en-US" sz="2500" dirty="0"/>
              <a:t> </a:t>
            </a:r>
            <a:r>
              <a:rPr lang="en-US" sz="2500" dirty="0" err="1"/>
              <a:t>không</a:t>
            </a:r>
            <a:r>
              <a:rPr lang="en-US" sz="2500" dirty="0"/>
              <a:t> </a:t>
            </a:r>
            <a:r>
              <a:rPr lang="en-US" sz="2500" dirty="0" err="1"/>
              <a:t>lớn</a:t>
            </a:r>
            <a:r>
              <a:rPr lang="en-US" sz="2500" dirty="0"/>
              <a:t>, </a:t>
            </a:r>
            <a:r>
              <a:rPr lang="en-US" sz="2500" dirty="0" err="1"/>
              <a:t>cao</a:t>
            </a:r>
            <a:r>
              <a:rPr lang="en-US" sz="2500" dirty="0"/>
              <a:t> </a:t>
            </a:r>
            <a:r>
              <a:rPr lang="en-US" sz="2500" dirty="0" err="1"/>
              <a:t>nhất</a:t>
            </a:r>
            <a:r>
              <a:rPr lang="en-US" sz="2500" dirty="0"/>
              <a:t> </a:t>
            </a:r>
            <a:r>
              <a:rPr lang="en-US" sz="2500" dirty="0" err="1"/>
              <a:t>chỉ</a:t>
            </a:r>
            <a:r>
              <a:rPr lang="en-US" sz="2500" dirty="0"/>
              <a:t> </a:t>
            </a:r>
            <a:r>
              <a:rPr lang="en-US" sz="2500" dirty="0" err="1"/>
              <a:t>sai</a:t>
            </a:r>
            <a:r>
              <a:rPr lang="en-US" sz="2500" dirty="0"/>
              <a:t> </a:t>
            </a:r>
            <a:r>
              <a:rPr lang="en-US" sz="2500" dirty="0" err="1"/>
              <a:t>lệch</a:t>
            </a:r>
            <a:r>
              <a:rPr lang="en-US" sz="2500" dirty="0"/>
              <a:t> 17%</a:t>
            </a:r>
          </a:p>
        </p:txBody>
      </p:sp>
    </p:spTree>
    <p:extLst>
      <p:ext uri="{BB962C8B-B14F-4D97-AF65-F5344CB8AC3E}">
        <p14:creationId xmlns:p14="http://schemas.microsoft.com/office/powerpoint/2010/main" val="115416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4884829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Random Forest</a:t>
            </a:r>
            <a:endParaRPr sz="6000" spc="215" dirty="0"/>
          </a:p>
        </p:txBody>
      </p:sp>
      <p:sp>
        <p:nvSpPr>
          <p:cNvPr id="7" name="object 7"/>
          <p:cNvSpPr/>
          <p:nvPr/>
        </p:nvSpPr>
        <p:spPr>
          <a:xfrm>
            <a:off x="4707531" y="8689870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746317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522846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2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4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6509228-9189-4049-92F2-150B36116EA9}"/>
              </a:ext>
            </a:extLst>
          </p:cNvPr>
          <p:cNvSpPr txBox="1"/>
          <p:nvPr/>
        </p:nvSpPr>
        <p:spPr>
          <a:xfrm>
            <a:off x="9144000" y="1638300"/>
            <a:ext cx="568238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 err="1"/>
              <a:t>Mô</a:t>
            </a:r>
            <a:r>
              <a:rPr lang="en-US" sz="3000" u="sng" dirty="0"/>
              <a:t> </a:t>
            </a:r>
            <a:r>
              <a:rPr lang="en-US" sz="3000" u="sng" dirty="0" err="1"/>
              <a:t>hình</a:t>
            </a:r>
            <a:r>
              <a:rPr lang="en-US" sz="3000" u="sng" dirty="0"/>
              <a:t> </a:t>
            </a:r>
            <a:r>
              <a:rPr lang="en-US" sz="3000" u="sng" dirty="0" err="1"/>
              <a:t>phân</a:t>
            </a:r>
            <a:r>
              <a:rPr lang="en-US" sz="3000" u="sng" dirty="0"/>
              <a:t> </a:t>
            </a:r>
            <a:r>
              <a:rPr lang="en-US" sz="3000" u="sng" dirty="0" err="1"/>
              <a:t>cấp</a:t>
            </a:r>
            <a:r>
              <a:rPr lang="en-US" sz="3000" u="sng" dirty="0"/>
              <a:t> </a:t>
            </a:r>
            <a:r>
              <a:rPr lang="en-US" sz="3000" u="sng" dirty="0" err="1"/>
              <a:t>theo</a:t>
            </a:r>
            <a:r>
              <a:rPr lang="en-US" sz="3000" u="sng" dirty="0"/>
              <a:t> </a:t>
            </a:r>
            <a:r>
              <a:rPr lang="en-US" sz="3000" u="sng" dirty="0" err="1"/>
              <a:t>màu</a:t>
            </a:r>
            <a:endParaRPr lang="en-US" sz="2500" dirty="0"/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0DB49228-0F4E-4DA0-9CE5-4A2035DED30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601200" y="2717733"/>
            <a:ext cx="7707630" cy="5704523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645BF1E-DAF1-4F5C-AECF-46E5BC14BFB9}"/>
              </a:ext>
            </a:extLst>
          </p:cNvPr>
          <p:cNvSpPr txBox="1"/>
          <p:nvPr/>
        </p:nvSpPr>
        <p:spPr>
          <a:xfrm>
            <a:off x="1287372" y="3049657"/>
            <a:ext cx="7399429" cy="4187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 err="1"/>
              <a:t>Nhận</a:t>
            </a:r>
            <a:r>
              <a:rPr lang="en-US" sz="3000" u="sng" dirty="0"/>
              <a:t> </a:t>
            </a:r>
            <a:r>
              <a:rPr lang="en-US" sz="3000" u="sng" dirty="0" err="1"/>
              <a:t>xét</a:t>
            </a:r>
            <a:r>
              <a:rPr lang="en-US" sz="3000" u="sng" dirty="0"/>
              <a:t>:</a:t>
            </a:r>
          </a:p>
          <a:p>
            <a:pPr marL="914400" lvl="1" indent="-4572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Với</a:t>
            </a:r>
            <a:r>
              <a:rPr lang="en-US" sz="2500" dirty="0"/>
              <a:t> </a:t>
            </a:r>
            <a:r>
              <a:rPr lang="en-US" sz="2500" dirty="0" err="1"/>
              <a:t>màu</a:t>
            </a:r>
            <a:r>
              <a:rPr lang="en-US" sz="2500" dirty="0"/>
              <a:t> đ</a:t>
            </a:r>
            <a:r>
              <a:rPr lang="vi-VN" sz="2500" dirty="0"/>
              <a:t>ư</a:t>
            </a:r>
            <a:r>
              <a:rPr lang="en-US" sz="2500" dirty="0" err="1"/>
              <a:t>ợc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từ</a:t>
            </a:r>
            <a:r>
              <a:rPr lang="en-US" sz="2500" dirty="0"/>
              <a:t> </a:t>
            </a:r>
            <a:r>
              <a:rPr lang="en-US" sz="2500" dirty="0" err="1"/>
              <a:t>sắc</a:t>
            </a:r>
            <a:r>
              <a:rPr lang="en-US" sz="2500" dirty="0"/>
              <a:t> </a:t>
            </a:r>
            <a:r>
              <a:rPr lang="en-US" sz="2500" dirty="0" err="1"/>
              <a:t>nhạt</a:t>
            </a:r>
            <a:r>
              <a:rPr lang="en-US" sz="2500" dirty="0"/>
              <a:t> </a:t>
            </a:r>
            <a:r>
              <a:rPr lang="en-US" sz="2500" dirty="0" err="1"/>
              <a:t>tới</a:t>
            </a:r>
            <a:r>
              <a:rPr lang="en-US" sz="2500" dirty="0"/>
              <a:t> </a:t>
            </a:r>
            <a:r>
              <a:rPr lang="en-US" sz="2500" dirty="0" err="1"/>
              <a:t>đậm</a:t>
            </a:r>
            <a:r>
              <a:rPr lang="en-US" sz="2500" dirty="0"/>
              <a:t>, </a:t>
            </a:r>
            <a:r>
              <a:rPr lang="en-US" sz="2500" dirty="0" err="1"/>
              <a:t>màu</a:t>
            </a:r>
            <a:r>
              <a:rPr lang="en-US" sz="2500" dirty="0"/>
              <a:t> </a:t>
            </a:r>
            <a:r>
              <a:rPr lang="en-US" sz="2500" dirty="0" err="1"/>
              <a:t>càng</a:t>
            </a:r>
            <a:r>
              <a:rPr lang="en-US" sz="2500" dirty="0"/>
              <a:t> </a:t>
            </a:r>
            <a:r>
              <a:rPr lang="en-US" sz="2500" dirty="0" err="1"/>
              <a:t>nhạt</a:t>
            </a:r>
            <a:r>
              <a:rPr lang="en-US" sz="2500" dirty="0"/>
              <a:t>, </a:t>
            </a:r>
            <a:r>
              <a:rPr lang="en-US" sz="2500" dirty="0" err="1"/>
              <a:t>độ</a:t>
            </a:r>
            <a:r>
              <a:rPr lang="en-US" sz="2500" dirty="0"/>
              <a:t> </a:t>
            </a:r>
            <a:r>
              <a:rPr lang="en-US" sz="2500" dirty="0" err="1"/>
              <a:t>chính</a:t>
            </a:r>
            <a:r>
              <a:rPr lang="en-US" sz="2500" dirty="0"/>
              <a:t> </a:t>
            </a:r>
            <a:r>
              <a:rPr lang="en-US" sz="2500" dirty="0" err="1"/>
              <a:t>xác</a:t>
            </a:r>
            <a:r>
              <a:rPr lang="en-US" sz="2500" dirty="0"/>
              <a:t> </a:t>
            </a:r>
            <a:r>
              <a:rPr lang="en-US" sz="2500" dirty="0" err="1"/>
              <a:t>của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 </a:t>
            </a:r>
            <a:r>
              <a:rPr lang="en-US" sz="2500" dirty="0" err="1"/>
              <a:t>đó</a:t>
            </a:r>
            <a:r>
              <a:rPr lang="en-US" sz="2500" dirty="0"/>
              <a:t> </a:t>
            </a:r>
            <a:r>
              <a:rPr lang="en-US" sz="2500" dirty="0" err="1"/>
              <a:t>càng</a:t>
            </a:r>
            <a:r>
              <a:rPr lang="en-US" sz="2500" dirty="0"/>
              <a:t> </a:t>
            </a:r>
            <a:r>
              <a:rPr lang="en-US" sz="2500" dirty="0" err="1"/>
              <a:t>thấp</a:t>
            </a:r>
            <a:r>
              <a:rPr lang="en-US" sz="2500" dirty="0"/>
              <a:t>.</a:t>
            </a:r>
          </a:p>
          <a:p>
            <a:pPr marL="914400" lvl="1" indent="-4572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/>
              <a:t>Ở </a:t>
            </a:r>
            <a:r>
              <a:rPr lang="en-US" sz="2500" dirty="0" err="1"/>
              <a:t>đây</a:t>
            </a:r>
            <a:r>
              <a:rPr lang="en-US" sz="2500" dirty="0"/>
              <a:t>,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thuộc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Offense Involving Children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tỉ</a:t>
            </a:r>
            <a:r>
              <a:rPr lang="en-US" sz="2500" dirty="0"/>
              <a:t> </a:t>
            </a:r>
            <a:r>
              <a:rPr lang="en-US" sz="2500" dirty="0" err="1"/>
              <a:t>lệ</a:t>
            </a:r>
            <a:r>
              <a:rPr lang="en-US" sz="2500" dirty="0"/>
              <a:t> </a:t>
            </a:r>
            <a:r>
              <a:rPr lang="en-US" sz="2500" dirty="0" err="1"/>
              <a:t>bị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r>
              <a:rPr lang="en-US" sz="2500" dirty="0"/>
              <a:t> </a:t>
            </a:r>
            <a:r>
              <a:rPr lang="en-US" sz="2500" dirty="0" err="1"/>
              <a:t>đúng</a:t>
            </a:r>
            <a:r>
              <a:rPr lang="en-US" sz="2500" dirty="0"/>
              <a:t> </a:t>
            </a:r>
            <a:r>
              <a:rPr lang="en-US" sz="2500" dirty="0" err="1"/>
              <a:t>thấp</a:t>
            </a:r>
            <a:r>
              <a:rPr lang="en-US" sz="2500" dirty="0"/>
              <a:t> </a:t>
            </a:r>
            <a:r>
              <a:rPr lang="en-US" sz="2500" dirty="0" err="1"/>
              <a:t>nhất</a:t>
            </a:r>
            <a:r>
              <a:rPr lang="en-US" sz="2500" dirty="0"/>
              <a:t> </a:t>
            </a:r>
            <a:r>
              <a:rPr lang="en-US" sz="2500" dirty="0" err="1"/>
              <a:t>với</a:t>
            </a:r>
            <a:r>
              <a:rPr lang="en-US" sz="2500" dirty="0"/>
              <a:t> 83.3%</a:t>
            </a:r>
          </a:p>
        </p:txBody>
      </p:sp>
    </p:spTree>
    <p:extLst>
      <p:ext uri="{BB962C8B-B14F-4D97-AF65-F5344CB8AC3E}">
        <p14:creationId xmlns:p14="http://schemas.microsoft.com/office/powerpoint/2010/main" val="329951459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5037227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Neural Network</a:t>
            </a:r>
            <a:endParaRPr sz="6000" spc="215" dirty="0"/>
          </a:p>
        </p:txBody>
      </p:sp>
      <p:sp>
        <p:nvSpPr>
          <p:cNvPr id="7" name="object 7"/>
          <p:cNvSpPr/>
          <p:nvPr/>
        </p:nvSpPr>
        <p:spPr>
          <a:xfrm>
            <a:off x="4707531" y="8667462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667993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667993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667993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723909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500438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2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5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BFF3287E-36EB-4ECD-B942-B15936B60E45}"/>
              </a:ext>
            </a:extLst>
          </p:cNvPr>
          <p:cNvSpPr txBox="1"/>
          <p:nvPr/>
        </p:nvSpPr>
        <p:spPr>
          <a:xfrm>
            <a:off x="6934200" y="1165703"/>
            <a:ext cx="6697572" cy="140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err="1"/>
              <a:t>Dùng</a:t>
            </a:r>
            <a:r>
              <a:rPr lang="en-US" sz="3000" dirty="0"/>
              <a:t> </a:t>
            </a:r>
            <a:r>
              <a:rPr lang="en-US" sz="3000" dirty="0" err="1"/>
              <a:t>hàm</a:t>
            </a:r>
            <a:r>
              <a:rPr lang="en-US" sz="3000" dirty="0"/>
              <a:t> </a:t>
            </a:r>
            <a:r>
              <a:rPr lang="en-US" sz="3000" b="1" dirty="0"/>
              <a:t>MLP Classifier</a:t>
            </a:r>
            <a:r>
              <a:rPr lang="en-US" sz="3000" dirty="0"/>
              <a:t> </a:t>
            </a:r>
            <a:r>
              <a:rPr lang="en-US" sz="3000" dirty="0" err="1"/>
              <a:t>của</a:t>
            </a:r>
            <a:r>
              <a:rPr lang="en-US" sz="3000" dirty="0"/>
              <a:t> </a:t>
            </a:r>
            <a:r>
              <a:rPr lang="en-US" sz="3000" dirty="0" err="1"/>
              <a:t>thư</a:t>
            </a:r>
            <a:r>
              <a:rPr lang="en-US" sz="3000" dirty="0"/>
              <a:t> </a:t>
            </a:r>
            <a:r>
              <a:rPr lang="en-US" sz="3000" dirty="0" err="1"/>
              <a:t>viện</a:t>
            </a:r>
            <a:r>
              <a:rPr lang="en-US" sz="3000" dirty="0"/>
              <a:t> </a:t>
            </a:r>
            <a:r>
              <a:rPr lang="en-US" sz="3000" b="1" dirty="0" err="1"/>
              <a:t>Sklearn</a:t>
            </a:r>
            <a:r>
              <a:rPr lang="en-US" sz="3000" dirty="0"/>
              <a:t> </a:t>
            </a:r>
            <a:r>
              <a:rPr lang="en-US" sz="3000" dirty="0" err="1"/>
              <a:t>để</a:t>
            </a:r>
            <a:r>
              <a:rPr lang="en-US" sz="3000" dirty="0"/>
              <a:t> </a:t>
            </a:r>
            <a:r>
              <a:rPr lang="en-US" sz="3000" dirty="0" err="1"/>
              <a:t>khởi</a:t>
            </a:r>
            <a:r>
              <a:rPr lang="en-US" sz="3000" dirty="0"/>
              <a:t> </a:t>
            </a:r>
            <a:r>
              <a:rPr lang="en-US" sz="3000" dirty="0" err="1"/>
              <a:t>tạo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.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6509228-9189-4049-92F2-150B36116EA9}"/>
              </a:ext>
            </a:extLst>
          </p:cNvPr>
          <p:cNvSpPr txBox="1"/>
          <p:nvPr/>
        </p:nvSpPr>
        <p:spPr>
          <a:xfrm>
            <a:off x="9601200" y="3091101"/>
            <a:ext cx="7391400" cy="5918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 err="1"/>
              <a:t>Thông</a:t>
            </a:r>
            <a:r>
              <a:rPr lang="en-US" sz="3000" u="sng" dirty="0"/>
              <a:t> </a:t>
            </a:r>
            <a:r>
              <a:rPr lang="en-US" sz="3000" u="sng" dirty="0" err="1"/>
              <a:t>số</a:t>
            </a:r>
            <a:r>
              <a:rPr lang="en-US" sz="3000" u="sng" dirty="0"/>
              <a:t> </a:t>
            </a:r>
            <a:r>
              <a:rPr lang="en-US" sz="3000" u="sng" dirty="0" err="1"/>
              <a:t>hàm</a:t>
            </a:r>
            <a:r>
              <a:rPr lang="en-US" sz="3000" u="sng" dirty="0"/>
              <a:t> </a:t>
            </a:r>
            <a:r>
              <a:rPr lang="en-US" sz="3000" u="sng" dirty="0" err="1"/>
              <a:t>khởi</a:t>
            </a:r>
            <a:r>
              <a:rPr lang="en-US" sz="3000" u="sng" dirty="0"/>
              <a:t> </a:t>
            </a:r>
            <a:r>
              <a:rPr lang="en-US" sz="3000" u="sng" dirty="0" err="1"/>
              <a:t>tạo</a:t>
            </a:r>
            <a:r>
              <a:rPr lang="en-US" sz="2500" dirty="0"/>
              <a:t>: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/>
              <a:t>Solver</a:t>
            </a:r>
            <a:r>
              <a:rPr lang="en-US" sz="2500" dirty="0"/>
              <a:t>:			Bao </a:t>
            </a:r>
            <a:r>
              <a:rPr lang="en-US" sz="2500" dirty="0" err="1"/>
              <a:t>gồm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‘</a:t>
            </a:r>
            <a:r>
              <a:rPr lang="en-US" sz="2500" dirty="0" err="1"/>
              <a:t>lbfgs</a:t>
            </a:r>
            <a:r>
              <a:rPr lang="en-US" sz="2500" dirty="0"/>
              <a:t>’, ‘</a:t>
            </a:r>
            <a:r>
              <a:rPr lang="en-US" sz="2500" dirty="0" err="1"/>
              <a:t>sgd</a:t>
            </a:r>
            <a:r>
              <a:rPr lang="en-US" sz="2500" dirty="0"/>
              <a:t>’, </a:t>
            </a:r>
            <a:r>
              <a:rPr lang="en-US" sz="2500" dirty="0" err="1"/>
              <a:t>adam</a:t>
            </a:r>
            <a:r>
              <a:rPr lang="en-US" sz="2500" dirty="0"/>
              <a:t>”, </a:t>
            </a:r>
            <a:r>
              <a:rPr lang="en-US" sz="2500" dirty="0" err="1"/>
              <a:t>mặc</a:t>
            </a:r>
            <a:r>
              <a:rPr lang="en-US" sz="2500" dirty="0"/>
              <a:t> </a:t>
            </a:r>
            <a:r>
              <a:rPr lang="en-US" sz="2500" dirty="0" err="1"/>
              <a:t>định</a:t>
            </a:r>
            <a:r>
              <a:rPr lang="en-US" sz="2500" dirty="0"/>
              <a:t> </a:t>
            </a:r>
            <a:r>
              <a:rPr lang="en-US" sz="2500" dirty="0" err="1"/>
              <a:t>là</a:t>
            </a:r>
            <a:r>
              <a:rPr lang="en-US" sz="2500" dirty="0"/>
              <a:t> ‘</a:t>
            </a:r>
            <a:r>
              <a:rPr lang="en-US" sz="2500" dirty="0" err="1"/>
              <a:t>adam</a:t>
            </a:r>
            <a:r>
              <a:rPr lang="en-US" sz="2500" dirty="0"/>
              <a:t>’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/>
              <a:t>Alpha</a:t>
            </a:r>
            <a:r>
              <a:rPr lang="en-US" sz="2500" dirty="0"/>
              <a:t>:			</a:t>
            </a:r>
            <a:r>
              <a:rPr lang="en-US" sz="2500" dirty="0" err="1"/>
              <a:t>Kiểu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thực</a:t>
            </a:r>
            <a:r>
              <a:rPr lang="en-US" sz="2500" dirty="0"/>
              <a:t> float, </a:t>
            </a:r>
            <a:r>
              <a:rPr lang="en-US" sz="2500" dirty="0" err="1"/>
              <a:t>mặc</a:t>
            </a:r>
            <a:r>
              <a:rPr lang="en-US" sz="2500" dirty="0"/>
              <a:t> </a:t>
            </a:r>
            <a:r>
              <a:rPr lang="en-US" sz="2500" dirty="0" err="1"/>
              <a:t>định</a:t>
            </a:r>
            <a:r>
              <a:rPr lang="en-US" sz="2500" dirty="0"/>
              <a:t>: 0.0001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 err="1"/>
              <a:t>Hidden_layer_sizes</a:t>
            </a:r>
            <a:r>
              <a:rPr lang="en-US" sz="2500" dirty="0"/>
              <a:t>:	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bộ</a:t>
            </a:r>
            <a:r>
              <a:rPr lang="en-US" sz="2500" dirty="0"/>
              <a:t>, </a:t>
            </a:r>
            <a:r>
              <a:rPr lang="en-US" sz="2500" dirty="0" err="1"/>
              <a:t>độ</a:t>
            </a:r>
            <a:r>
              <a:rPr lang="en-US" sz="2500" dirty="0"/>
              <a:t> </a:t>
            </a:r>
            <a:r>
              <a:rPr lang="en-US" sz="2500" dirty="0" err="1"/>
              <a:t>dài</a:t>
            </a:r>
            <a:r>
              <a:rPr lang="en-US" sz="2500" dirty="0"/>
              <a:t> =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r>
              <a:rPr lang="en-US" sz="2500" dirty="0"/>
              <a:t> -2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 err="1"/>
              <a:t>Random_state</a:t>
            </a:r>
            <a:r>
              <a:rPr lang="en-US" sz="2500" dirty="0"/>
              <a:t>:	</a:t>
            </a:r>
            <a:r>
              <a:rPr lang="en-US" sz="2500" dirty="0" err="1"/>
              <a:t>Kiểu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nguyen</a:t>
            </a:r>
            <a:r>
              <a:rPr lang="en-US" sz="2500" dirty="0"/>
              <a:t> (int), </a:t>
            </a:r>
            <a:r>
              <a:rPr lang="en-US" sz="2500" dirty="0" err="1"/>
              <a:t>mặc</a:t>
            </a:r>
            <a:r>
              <a:rPr lang="en-US" sz="2500" dirty="0"/>
              <a:t> </a:t>
            </a:r>
            <a:r>
              <a:rPr lang="en-US" sz="2500" dirty="0" err="1"/>
              <a:t>định</a:t>
            </a:r>
            <a:r>
              <a:rPr lang="en-US" sz="2500" dirty="0"/>
              <a:t> = 1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 err="1"/>
              <a:t>Max_iter</a:t>
            </a:r>
            <a:r>
              <a:rPr lang="en-US" sz="2500" dirty="0"/>
              <a:t>:		</a:t>
            </a:r>
            <a:r>
              <a:rPr lang="en-US" sz="2500" dirty="0" err="1"/>
              <a:t>Kiểu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nguyên</a:t>
            </a:r>
            <a:r>
              <a:rPr lang="en-US" sz="2500" dirty="0"/>
              <a:t> (int), </a:t>
            </a:r>
            <a:r>
              <a:rPr lang="en-US" sz="2500" dirty="0" err="1"/>
              <a:t>mặc</a:t>
            </a:r>
            <a:r>
              <a:rPr lang="en-US" sz="2500" dirty="0"/>
              <a:t> </a:t>
            </a:r>
            <a:r>
              <a:rPr lang="en-US" sz="2500" dirty="0" err="1"/>
              <a:t>định</a:t>
            </a:r>
            <a:r>
              <a:rPr lang="en-US" sz="2500" dirty="0"/>
              <a:t> = 100</a:t>
            </a:r>
          </a:p>
        </p:txBody>
      </p:sp>
      <p:cxnSp>
        <p:nvCxnSpPr>
          <p:cNvPr id="17" name="Đường nối Thẳng 16">
            <a:extLst>
              <a:ext uri="{FF2B5EF4-FFF2-40B4-BE49-F238E27FC236}">
                <a16:creationId xmlns:a16="http://schemas.microsoft.com/office/drawing/2014/main" id="{4FDB1D97-364E-4F92-9BD3-F1DC93115E60}"/>
              </a:ext>
            </a:extLst>
          </p:cNvPr>
          <p:cNvCxnSpPr/>
          <p:nvPr/>
        </p:nvCxnSpPr>
        <p:spPr>
          <a:xfrm>
            <a:off x="6629400" y="1028700"/>
            <a:ext cx="0" cy="1769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B0253084-16BB-4C93-996A-C14BD78E168B}"/>
              </a:ext>
            </a:extLst>
          </p:cNvPr>
          <p:cNvPicPr/>
          <p:nvPr/>
        </p:nvPicPr>
        <p:blipFill rotWithShape="1">
          <a:blip r:embed="rId4"/>
          <a:srcRect l="431" t="1932" r="60639" b="2828"/>
          <a:stretch/>
        </p:blipFill>
        <p:spPr>
          <a:xfrm>
            <a:off x="1447805" y="3209920"/>
            <a:ext cx="7696195" cy="504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5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503722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Neural Network</a:t>
            </a:r>
            <a:endParaRPr sz="6000" spc="215" dirty="0"/>
          </a:p>
        </p:txBody>
      </p:sp>
      <p:sp>
        <p:nvSpPr>
          <p:cNvPr id="7" name="object 7"/>
          <p:cNvSpPr/>
          <p:nvPr/>
        </p:nvSpPr>
        <p:spPr>
          <a:xfrm>
            <a:off x="4707531" y="8179035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179566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179566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179566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235482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012011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2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6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6509228-9189-4049-92F2-150B36116EA9}"/>
              </a:ext>
            </a:extLst>
          </p:cNvPr>
          <p:cNvSpPr txBox="1"/>
          <p:nvPr/>
        </p:nvSpPr>
        <p:spPr>
          <a:xfrm>
            <a:off x="10291782" y="2422622"/>
            <a:ext cx="6730910" cy="5965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u="sng" dirty="0" err="1"/>
              <a:t>Thông</a:t>
            </a:r>
            <a:r>
              <a:rPr lang="en-US" sz="3200" u="sng" dirty="0"/>
              <a:t> </a:t>
            </a:r>
            <a:r>
              <a:rPr lang="en-US" sz="3200" u="sng" dirty="0" err="1"/>
              <a:t>số</a:t>
            </a:r>
            <a:r>
              <a:rPr lang="en-US" sz="3200" u="sng" dirty="0"/>
              <a:t> </a:t>
            </a:r>
            <a:r>
              <a:rPr lang="en-US" sz="3200" u="sng" dirty="0" err="1"/>
              <a:t>độ</a:t>
            </a:r>
            <a:r>
              <a:rPr lang="en-US" sz="3200" u="sng" dirty="0"/>
              <a:t> </a:t>
            </a:r>
            <a:r>
              <a:rPr lang="en-US" sz="3200" u="sng" dirty="0" err="1"/>
              <a:t>đo</a:t>
            </a:r>
            <a:r>
              <a:rPr lang="en-US" sz="2500" dirty="0"/>
              <a:t>: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 err="1"/>
              <a:t>Accuracy_score</a:t>
            </a:r>
            <a:r>
              <a:rPr lang="en-US" sz="2500" dirty="0"/>
              <a:t>: </a:t>
            </a:r>
            <a:r>
              <a:rPr lang="en-US" sz="2500" dirty="0" err="1"/>
              <a:t>Thông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cho</a:t>
            </a:r>
            <a:r>
              <a:rPr lang="en-US" sz="2500" dirty="0"/>
              <a:t> </a:t>
            </a:r>
            <a:r>
              <a:rPr lang="en-US" sz="2500" dirty="0" err="1"/>
              <a:t>mức</a:t>
            </a:r>
            <a:r>
              <a:rPr lang="en-US" sz="2500" dirty="0"/>
              <a:t> </a:t>
            </a:r>
            <a:r>
              <a:rPr lang="en-US" sz="2500" dirty="0" err="1"/>
              <a:t>độ</a:t>
            </a:r>
            <a:r>
              <a:rPr lang="en-US" sz="2500" dirty="0"/>
              <a:t> </a:t>
            </a:r>
            <a:r>
              <a:rPr lang="en-US" sz="2500" dirty="0" err="1"/>
              <a:t>chính</a:t>
            </a:r>
            <a:r>
              <a:rPr lang="en-US" sz="2500" dirty="0"/>
              <a:t> </a:t>
            </a:r>
            <a:r>
              <a:rPr lang="en-US" sz="2500" dirty="0" err="1"/>
              <a:t>xác</a:t>
            </a:r>
            <a:r>
              <a:rPr lang="en-US" sz="2500" dirty="0"/>
              <a:t> </a:t>
            </a:r>
            <a:r>
              <a:rPr lang="en-US" sz="2500" dirty="0" err="1"/>
              <a:t>của</a:t>
            </a:r>
            <a:r>
              <a:rPr lang="en-US" sz="2500" dirty="0"/>
              <a:t> </a:t>
            </a:r>
            <a:r>
              <a:rPr lang="en-US" sz="2500" dirty="0" err="1"/>
              <a:t>biến</a:t>
            </a:r>
            <a:r>
              <a:rPr lang="en-US" sz="2500" dirty="0"/>
              <a:t> </a:t>
            </a:r>
            <a:r>
              <a:rPr lang="en-US" sz="2500" dirty="0" err="1"/>
              <a:t>dự</a:t>
            </a:r>
            <a:r>
              <a:rPr lang="en-US" sz="2500" dirty="0"/>
              <a:t> </a:t>
            </a:r>
            <a:r>
              <a:rPr lang="en-US" sz="2500" dirty="0" err="1"/>
              <a:t>đoán</a:t>
            </a:r>
            <a:endParaRPr lang="en-US" sz="2500" dirty="0"/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 err="1"/>
              <a:t>Precision_score</a:t>
            </a:r>
            <a:r>
              <a:rPr lang="en-US" sz="2500" dirty="0"/>
              <a:t>: </a:t>
            </a:r>
            <a:r>
              <a:rPr lang="en-US" sz="2500" dirty="0" err="1"/>
              <a:t>Tỉ</a:t>
            </a:r>
            <a:r>
              <a:rPr lang="en-US" sz="2500" dirty="0"/>
              <a:t> </a:t>
            </a:r>
            <a:r>
              <a:rPr lang="en-US" sz="2500" dirty="0" err="1"/>
              <a:t>lệ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điểm</a:t>
            </a:r>
            <a:r>
              <a:rPr lang="en-US" sz="2500" dirty="0"/>
              <a:t> </a:t>
            </a:r>
            <a:r>
              <a:rPr lang="en-US" sz="2500" b="1" dirty="0"/>
              <a:t>True Positive</a:t>
            </a:r>
            <a:r>
              <a:rPr lang="en-US" sz="2500" dirty="0"/>
              <a:t> (TP) </a:t>
            </a:r>
            <a:r>
              <a:rPr lang="en-US" sz="2500" dirty="0" err="1"/>
              <a:t>trong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điểm</a:t>
            </a:r>
            <a:r>
              <a:rPr lang="en-US" sz="2500" dirty="0"/>
              <a:t> </a:t>
            </a:r>
            <a:r>
              <a:rPr lang="en-US" sz="2500" b="1" dirty="0"/>
              <a:t>Positive</a:t>
            </a:r>
            <a:r>
              <a:rPr lang="en-US" sz="2500" dirty="0"/>
              <a:t>.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 err="1"/>
              <a:t>Recall_score</a:t>
            </a:r>
            <a:r>
              <a:rPr lang="en-US" sz="2500" dirty="0"/>
              <a:t>: </a:t>
            </a:r>
            <a:r>
              <a:rPr lang="en-US" sz="2500" dirty="0" err="1"/>
              <a:t>Tỉ</a:t>
            </a:r>
            <a:r>
              <a:rPr lang="en-US" sz="2500" dirty="0"/>
              <a:t> </a:t>
            </a:r>
            <a:r>
              <a:rPr lang="en-US" sz="2500" dirty="0" err="1"/>
              <a:t>lệ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điểm</a:t>
            </a:r>
            <a:r>
              <a:rPr lang="en-US" sz="2500" dirty="0"/>
              <a:t> </a:t>
            </a:r>
            <a:r>
              <a:rPr lang="en-US" sz="2500" b="1" dirty="0"/>
              <a:t>True Positive</a:t>
            </a:r>
            <a:r>
              <a:rPr lang="en-US" sz="2500" dirty="0"/>
              <a:t> (TP) </a:t>
            </a:r>
            <a:r>
              <a:rPr lang="en-US" sz="2500" dirty="0" err="1"/>
              <a:t>trong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điểm</a:t>
            </a:r>
            <a:r>
              <a:rPr lang="en-US" sz="2500" dirty="0"/>
              <a:t> </a:t>
            </a:r>
            <a:r>
              <a:rPr lang="en-US" sz="2500" b="1" dirty="0" err="1"/>
              <a:t>thực</a:t>
            </a:r>
            <a:r>
              <a:rPr lang="en-US" sz="2500" b="1" dirty="0"/>
              <a:t> </a:t>
            </a:r>
            <a:r>
              <a:rPr lang="en-US" sz="2500" b="1" dirty="0" err="1"/>
              <a:t>sự</a:t>
            </a:r>
            <a:r>
              <a:rPr lang="en-US" sz="2500" b="1" dirty="0"/>
              <a:t> </a:t>
            </a:r>
            <a:r>
              <a:rPr lang="en-US" sz="2500" b="1" dirty="0" err="1"/>
              <a:t>là</a:t>
            </a:r>
            <a:r>
              <a:rPr lang="en-US" sz="2500" dirty="0"/>
              <a:t> </a:t>
            </a:r>
            <a:r>
              <a:rPr lang="en-US" sz="2500" b="1" dirty="0"/>
              <a:t>Positive</a:t>
            </a:r>
            <a:r>
              <a:rPr lang="en-US" sz="2500" dirty="0"/>
              <a:t>.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/>
              <a:t>F1_score</a:t>
            </a:r>
            <a:r>
              <a:rPr lang="en-US" sz="2500" dirty="0"/>
              <a:t>: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tiên</a:t>
            </a:r>
            <a:r>
              <a:rPr lang="en-US" sz="2500" dirty="0"/>
              <a:t> </a:t>
            </a:r>
            <a:r>
              <a:rPr lang="en-US" sz="2500" dirty="0" err="1"/>
              <a:t>quyết</a:t>
            </a:r>
            <a:r>
              <a:rPr lang="en-US" sz="2500" dirty="0"/>
              <a:t>, </a:t>
            </a:r>
            <a:r>
              <a:rPr lang="en-US" sz="2500" dirty="0" err="1"/>
              <a:t>quyết</a:t>
            </a:r>
            <a:r>
              <a:rPr lang="en-US" sz="2500" dirty="0"/>
              <a:t> </a:t>
            </a:r>
            <a:r>
              <a:rPr lang="en-US" sz="2500" dirty="0" err="1"/>
              <a:t>định</a:t>
            </a:r>
            <a:r>
              <a:rPr lang="en-US" sz="2500" dirty="0"/>
              <a:t> </a:t>
            </a:r>
            <a:r>
              <a:rPr lang="en-US" sz="2500" dirty="0" err="1"/>
              <a:t>tính</a:t>
            </a:r>
            <a:r>
              <a:rPr lang="en-US" sz="2500" dirty="0"/>
              <a:t> </a:t>
            </a:r>
            <a:r>
              <a:rPr lang="en-US" sz="2500" dirty="0" err="1"/>
              <a:t>đúng</a:t>
            </a:r>
            <a:r>
              <a:rPr lang="en-US" sz="2500" dirty="0"/>
              <a:t> </a:t>
            </a:r>
            <a:r>
              <a:rPr lang="en-US" sz="2500" dirty="0" err="1"/>
              <a:t>của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. Đ</a:t>
            </a:r>
            <a:r>
              <a:rPr lang="vi-VN" sz="2500" dirty="0"/>
              <a:t>ư</a:t>
            </a:r>
            <a:r>
              <a:rPr lang="en-US" sz="2500" dirty="0" err="1"/>
              <a:t>ợc</a:t>
            </a:r>
            <a:r>
              <a:rPr lang="en-US" sz="2500" dirty="0"/>
              <a:t> </a:t>
            </a:r>
            <a:r>
              <a:rPr lang="en-US" sz="2500" dirty="0" err="1"/>
              <a:t>tính</a:t>
            </a:r>
            <a:r>
              <a:rPr lang="en-US" sz="2500" dirty="0"/>
              <a:t> </a:t>
            </a:r>
            <a:r>
              <a:rPr lang="en-US" sz="2500" dirty="0" err="1"/>
              <a:t>từ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b="1" dirty="0"/>
              <a:t>Precision</a:t>
            </a:r>
            <a:r>
              <a:rPr lang="en-US" sz="2500" dirty="0"/>
              <a:t> </a:t>
            </a:r>
            <a:r>
              <a:rPr lang="en-US" sz="2500" dirty="0" err="1"/>
              <a:t>và</a:t>
            </a:r>
            <a:r>
              <a:rPr lang="en-US" sz="2500" dirty="0"/>
              <a:t> </a:t>
            </a:r>
            <a:r>
              <a:rPr lang="en-US" sz="2500" b="1" dirty="0"/>
              <a:t>Recall</a:t>
            </a:r>
            <a:r>
              <a:rPr lang="en-US" sz="2500" dirty="0"/>
              <a:t>.</a:t>
            </a: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73E014F4-C4C1-45B9-8C7F-6D01AD1C4C23}"/>
              </a:ext>
            </a:extLst>
          </p:cNvPr>
          <p:cNvPicPr/>
          <p:nvPr/>
        </p:nvPicPr>
        <p:blipFill rotWithShape="1">
          <a:blip r:embed="rId4"/>
          <a:srcRect r="55758"/>
          <a:stretch/>
        </p:blipFill>
        <p:spPr>
          <a:xfrm>
            <a:off x="1303273" y="2999015"/>
            <a:ext cx="8145527" cy="481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9117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707531" y="8689870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746317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522846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2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7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6509228-9189-4049-92F2-150B36116EA9}"/>
              </a:ext>
            </a:extLst>
          </p:cNvPr>
          <p:cNvSpPr txBox="1"/>
          <p:nvPr/>
        </p:nvSpPr>
        <p:spPr>
          <a:xfrm>
            <a:off x="1287372" y="2780040"/>
            <a:ext cx="2760417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 err="1"/>
              <a:t>Nhận</a:t>
            </a:r>
            <a:r>
              <a:rPr lang="en-US" sz="3000" u="sng" dirty="0"/>
              <a:t> </a:t>
            </a:r>
            <a:r>
              <a:rPr lang="en-US" sz="3000" u="sng" dirty="0" err="1"/>
              <a:t>xét</a:t>
            </a:r>
            <a:r>
              <a:rPr lang="en-US" sz="2500" dirty="0"/>
              <a:t>: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F96E28F-073F-4751-A9B8-FC28133CDA29}"/>
              </a:ext>
            </a:extLst>
          </p:cNvPr>
          <p:cNvSpPr txBox="1"/>
          <p:nvPr/>
        </p:nvSpPr>
        <p:spPr>
          <a:xfrm>
            <a:off x="1506082" y="3493312"/>
            <a:ext cx="7619454" cy="464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Accuracy, Recall, F1 </a:t>
            </a:r>
            <a:r>
              <a:rPr lang="en-US" sz="2500" dirty="0" err="1"/>
              <a:t>khá</a:t>
            </a:r>
            <a:r>
              <a:rPr lang="en-US" sz="2500" dirty="0"/>
              <a:t> </a:t>
            </a:r>
            <a:r>
              <a:rPr lang="en-US" sz="2500" dirty="0" err="1"/>
              <a:t>cao</a:t>
            </a:r>
            <a:r>
              <a:rPr lang="en-US" sz="2500" dirty="0"/>
              <a:t>, </a:t>
            </a:r>
            <a:r>
              <a:rPr lang="en-US" sz="2500" dirty="0" err="1"/>
              <a:t>lần</a:t>
            </a:r>
            <a:r>
              <a:rPr lang="en-US" sz="2500" dirty="0"/>
              <a:t> </a:t>
            </a:r>
            <a:r>
              <a:rPr lang="en-US" sz="2500" dirty="0" err="1"/>
              <a:t>lượt</a:t>
            </a:r>
            <a:r>
              <a:rPr lang="en-US" sz="2500" dirty="0"/>
              <a:t> </a:t>
            </a:r>
            <a:r>
              <a:rPr lang="en-US" sz="2500" dirty="0" err="1"/>
              <a:t>là</a:t>
            </a:r>
            <a:r>
              <a:rPr lang="en-US" sz="2500" dirty="0"/>
              <a:t> 0.9625. </a:t>
            </a:r>
            <a:r>
              <a:rPr lang="en-US" sz="2500" dirty="0" err="1"/>
              <a:t>Riêng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Precision </a:t>
            </a:r>
            <a:r>
              <a:rPr lang="en-US" sz="2500" dirty="0" err="1"/>
              <a:t>là</a:t>
            </a:r>
            <a:r>
              <a:rPr lang="en-US" sz="2500" dirty="0"/>
              <a:t> 0.962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/>
              <a:t>Minh </a:t>
            </a:r>
            <a:r>
              <a:rPr lang="en-US" sz="2500" dirty="0" err="1"/>
              <a:t>chứng</a:t>
            </a:r>
            <a:r>
              <a:rPr lang="en-US" sz="2500" dirty="0"/>
              <a:t> </a:t>
            </a:r>
            <a:r>
              <a:rPr lang="en-US" sz="2500" dirty="0" err="1"/>
              <a:t>rằng</a:t>
            </a:r>
            <a:r>
              <a:rPr lang="en-US" sz="2500" dirty="0"/>
              <a:t> </a:t>
            </a:r>
            <a:r>
              <a:rPr lang="en-US" sz="2500" dirty="0" err="1"/>
              <a:t>đây</a:t>
            </a:r>
            <a:r>
              <a:rPr lang="en-US" sz="2500" dirty="0"/>
              <a:t> </a:t>
            </a:r>
            <a:r>
              <a:rPr lang="en-US" sz="2500" dirty="0" err="1"/>
              <a:t>là</a:t>
            </a:r>
            <a:r>
              <a:rPr lang="en-US" sz="2500" dirty="0"/>
              <a:t> </a:t>
            </a:r>
            <a:r>
              <a:rPr lang="en-US" sz="2500" dirty="0" err="1"/>
              <a:t>thuật</a:t>
            </a:r>
            <a:r>
              <a:rPr lang="en-US" sz="2500" dirty="0"/>
              <a:t> </a:t>
            </a:r>
            <a:r>
              <a:rPr lang="en-US" sz="2500" dirty="0" err="1"/>
              <a:t>toán</a:t>
            </a:r>
            <a:r>
              <a:rPr lang="en-US" sz="2500" dirty="0"/>
              <a:t> </a:t>
            </a:r>
            <a:r>
              <a:rPr lang="en-US" sz="2500" dirty="0" err="1"/>
              <a:t>khá</a:t>
            </a:r>
            <a:r>
              <a:rPr lang="en-US" sz="2500" dirty="0"/>
              <a:t> </a:t>
            </a:r>
            <a:r>
              <a:rPr lang="en-US" sz="2500" dirty="0" err="1"/>
              <a:t>tốt</a:t>
            </a:r>
            <a:endParaRPr lang="en-US" sz="2500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trên</a:t>
            </a:r>
            <a:r>
              <a:rPr lang="en-US" sz="2500" dirty="0"/>
              <a:t> đ</a:t>
            </a:r>
            <a:r>
              <a:rPr lang="vi-VN" sz="2500" dirty="0"/>
              <a:t>ư</a:t>
            </a:r>
            <a:r>
              <a:rPr lang="en-US" sz="2500" dirty="0" err="1"/>
              <a:t>ờng</a:t>
            </a:r>
            <a:r>
              <a:rPr lang="en-US" sz="2500" dirty="0"/>
              <a:t> </a:t>
            </a:r>
            <a:r>
              <a:rPr lang="en-US" sz="2500" dirty="0" err="1"/>
              <a:t>chéo</a:t>
            </a:r>
            <a:r>
              <a:rPr lang="en-US" sz="2500" dirty="0"/>
              <a:t> </a:t>
            </a:r>
            <a:r>
              <a:rPr lang="en-US" sz="2500" dirty="0" err="1"/>
              <a:t>chính</a:t>
            </a:r>
            <a:r>
              <a:rPr lang="en-US" sz="2500" dirty="0"/>
              <a:t> &gt;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ngoài</a:t>
            </a:r>
            <a:r>
              <a:rPr lang="en-US" sz="2500" dirty="0"/>
              <a:t> </a:t>
            </a:r>
            <a:r>
              <a:rPr lang="en-US" sz="2500" dirty="0" err="1"/>
              <a:t>đường</a:t>
            </a:r>
            <a:r>
              <a:rPr lang="en-US" sz="2500" dirty="0"/>
              <a:t> </a:t>
            </a:r>
            <a:r>
              <a:rPr lang="en-US" sz="2500" dirty="0" err="1"/>
              <a:t>chéo</a:t>
            </a:r>
            <a:r>
              <a:rPr lang="en-US" sz="2500" dirty="0"/>
              <a:t>. </a:t>
            </a:r>
            <a:r>
              <a:rPr lang="en-US" sz="2500" dirty="0" err="1"/>
              <a:t>Tuy</a:t>
            </a:r>
            <a:r>
              <a:rPr lang="en-US" sz="2500" dirty="0"/>
              <a:t> </a:t>
            </a:r>
            <a:r>
              <a:rPr lang="en-US" sz="2500" dirty="0" err="1"/>
              <a:t>nhiên</a:t>
            </a:r>
            <a:r>
              <a:rPr lang="en-US" sz="2500" dirty="0"/>
              <a:t> ở </a:t>
            </a:r>
            <a:r>
              <a:rPr lang="en-US" sz="2500" dirty="0" err="1"/>
              <a:t>lớp</a:t>
            </a:r>
            <a:r>
              <a:rPr lang="en-US" sz="2500" dirty="0"/>
              <a:t> </a:t>
            </a:r>
            <a:r>
              <a:rPr lang="en-US" sz="2500" dirty="0" err="1"/>
              <a:t>thứ</a:t>
            </a:r>
            <a:r>
              <a:rPr lang="en-US" sz="2500" dirty="0"/>
              <a:t> 14,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này</a:t>
            </a:r>
            <a:r>
              <a:rPr lang="en-US" sz="2500" dirty="0"/>
              <a:t> </a:t>
            </a:r>
            <a:r>
              <a:rPr lang="en-US" sz="2500" dirty="0" err="1"/>
              <a:t>không</a:t>
            </a:r>
            <a:r>
              <a:rPr lang="en-US" sz="2500" dirty="0"/>
              <a:t> </a:t>
            </a:r>
            <a:r>
              <a:rPr lang="en-US" sz="2500" dirty="0" err="1"/>
              <a:t>chênh</a:t>
            </a:r>
            <a:r>
              <a:rPr lang="en-US" sz="2500" dirty="0"/>
              <a:t> </a:t>
            </a:r>
            <a:r>
              <a:rPr lang="en-US" sz="2500" dirty="0" err="1"/>
              <a:t>lệch</a:t>
            </a:r>
            <a:r>
              <a:rPr lang="en-US" sz="2500" dirty="0"/>
              <a:t> bao </a:t>
            </a:r>
            <a:r>
              <a:rPr lang="en-US" sz="2500" dirty="0" err="1"/>
              <a:t>nhiêu</a:t>
            </a:r>
            <a:r>
              <a:rPr lang="en-US" sz="25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khá</a:t>
            </a:r>
            <a:r>
              <a:rPr lang="en-US" sz="2500" dirty="0"/>
              <a:t> </a:t>
            </a:r>
            <a:r>
              <a:rPr lang="en-US" sz="2500" dirty="0" err="1"/>
              <a:t>nhiều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bị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r>
              <a:rPr lang="en-US" sz="2500" dirty="0"/>
              <a:t> </a:t>
            </a:r>
            <a:r>
              <a:rPr lang="en-US" sz="2500" dirty="0" err="1"/>
              <a:t>nhầm</a:t>
            </a:r>
            <a:r>
              <a:rPr lang="en-US" sz="2500" dirty="0"/>
              <a:t> </a:t>
            </a:r>
            <a:r>
              <a:rPr lang="en-US" sz="2500" dirty="0" err="1"/>
              <a:t>nên</a:t>
            </a:r>
            <a:r>
              <a:rPr lang="en-US" sz="2500" dirty="0"/>
              <a:t> </a:t>
            </a:r>
            <a:r>
              <a:rPr lang="en-US" sz="2500" dirty="0" err="1"/>
              <a:t>đây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thể</a:t>
            </a:r>
            <a:r>
              <a:rPr lang="en-US" sz="2500" dirty="0"/>
              <a:t> </a:t>
            </a:r>
            <a:r>
              <a:rPr lang="en-US" sz="2500" dirty="0" err="1"/>
              <a:t>là</a:t>
            </a:r>
            <a:r>
              <a:rPr lang="en-US" sz="2500" dirty="0"/>
              <a:t> </a:t>
            </a:r>
            <a:r>
              <a:rPr lang="en-US" sz="2500" dirty="0" err="1"/>
              <a:t>thuật</a:t>
            </a:r>
            <a:r>
              <a:rPr lang="en-US" sz="2500" dirty="0"/>
              <a:t> </a:t>
            </a:r>
            <a:r>
              <a:rPr lang="en-US" sz="2500" dirty="0" err="1"/>
              <a:t>toán</a:t>
            </a:r>
            <a:r>
              <a:rPr lang="en-US" sz="2500" dirty="0"/>
              <a:t> </a:t>
            </a:r>
            <a:r>
              <a:rPr lang="en-US" sz="2500" dirty="0" err="1"/>
              <a:t>dự</a:t>
            </a:r>
            <a:r>
              <a:rPr lang="en-US" sz="2500" dirty="0"/>
              <a:t> </a:t>
            </a:r>
            <a:r>
              <a:rPr lang="en-US" sz="2500" dirty="0" err="1"/>
              <a:t>báo</a:t>
            </a:r>
            <a:r>
              <a:rPr lang="en-US" sz="2500" dirty="0"/>
              <a:t> </a:t>
            </a:r>
            <a:r>
              <a:rPr lang="en-US" sz="2500" dirty="0" err="1"/>
              <a:t>không</a:t>
            </a:r>
            <a:r>
              <a:rPr lang="en-US" sz="2500" dirty="0"/>
              <a:t> </a:t>
            </a:r>
            <a:r>
              <a:rPr lang="en-US" sz="2500" dirty="0" err="1"/>
              <a:t>phù</a:t>
            </a:r>
            <a:r>
              <a:rPr lang="en-US" sz="2500" dirty="0"/>
              <a:t> </a:t>
            </a:r>
            <a:r>
              <a:rPr lang="en-US" sz="2500" dirty="0" err="1"/>
              <a:t>hợp</a:t>
            </a:r>
            <a:endParaRPr lang="en-US" sz="2500" dirty="0"/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A9153CA6-58DB-4414-A976-2CB201CF918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90137" y="1518076"/>
            <a:ext cx="6934200" cy="7315200"/>
          </a:xfrm>
          <a:prstGeom prst="rect">
            <a:avLst/>
          </a:prstGeom>
        </p:spPr>
      </p:pic>
      <p:sp>
        <p:nvSpPr>
          <p:cNvPr id="16" name="object 2">
            <a:extLst>
              <a:ext uri="{FF2B5EF4-FFF2-40B4-BE49-F238E27FC236}">
                <a16:creationId xmlns:a16="http://schemas.microsoft.com/office/drawing/2014/main" id="{729C47CF-35FF-47D2-8426-20E7B49EA565}"/>
              </a:ext>
            </a:extLst>
          </p:cNvPr>
          <p:cNvSpPr txBox="1">
            <a:spLocks/>
          </p:cNvSpPr>
          <p:nvPr/>
        </p:nvSpPr>
        <p:spPr>
          <a:xfrm>
            <a:off x="1287372" y="920557"/>
            <a:ext cx="503722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000" b="1" i="0">
                <a:solidFill>
                  <a:srgbClr val="0F0E0D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6000" kern="0" spc="-180" dirty="0" err="1"/>
              <a:t>Thuật</a:t>
            </a:r>
            <a:r>
              <a:rPr lang="en-US" sz="6000" kern="0" spc="-180" dirty="0"/>
              <a:t> </a:t>
            </a:r>
            <a:r>
              <a:rPr lang="en-US" sz="6000" kern="0" spc="-180" dirty="0" err="1"/>
              <a:t>toán</a:t>
            </a:r>
            <a:br>
              <a:rPr lang="en-US" sz="6000" kern="0" spc="-180" dirty="0"/>
            </a:br>
            <a:r>
              <a:rPr lang="en-US" sz="6000" kern="0" spc="-180" dirty="0"/>
              <a:t>Neural Network</a:t>
            </a:r>
            <a:endParaRPr lang="en-US" sz="6000" kern="0" spc="215" dirty="0"/>
          </a:p>
        </p:txBody>
      </p:sp>
    </p:spTree>
    <p:extLst>
      <p:ext uri="{BB962C8B-B14F-4D97-AF65-F5344CB8AC3E}">
        <p14:creationId xmlns:p14="http://schemas.microsoft.com/office/powerpoint/2010/main" val="343812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503722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Neural Network</a:t>
            </a:r>
            <a:endParaRPr sz="6000" spc="215" dirty="0"/>
          </a:p>
        </p:txBody>
      </p:sp>
      <p:sp>
        <p:nvSpPr>
          <p:cNvPr id="7" name="object 7"/>
          <p:cNvSpPr/>
          <p:nvPr/>
        </p:nvSpPr>
        <p:spPr>
          <a:xfrm>
            <a:off x="4707531" y="8689870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746317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522846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2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8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6509228-9189-4049-92F2-150B36116EA9}"/>
              </a:ext>
            </a:extLst>
          </p:cNvPr>
          <p:cNvSpPr txBox="1"/>
          <p:nvPr/>
        </p:nvSpPr>
        <p:spPr>
          <a:xfrm>
            <a:off x="1480412" y="2717733"/>
            <a:ext cx="4343400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 err="1"/>
              <a:t>Lập</a:t>
            </a:r>
            <a:r>
              <a:rPr lang="en-US" sz="3000" u="sng" dirty="0"/>
              <a:t> </a:t>
            </a:r>
            <a:r>
              <a:rPr lang="en-US" sz="3000" u="sng" dirty="0" err="1"/>
              <a:t>báo</a:t>
            </a:r>
            <a:r>
              <a:rPr lang="en-US" sz="3000" u="sng" dirty="0"/>
              <a:t> </a:t>
            </a:r>
            <a:r>
              <a:rPr lang="en-US" sz="3000" u="sng" dirty="0" err="1"/>
              <a:t>cáo</a:t>
            </a:r>
            <a:r>
              <a:rPr lang="en-US" sz="3000" u="sng" dirty="0"/>
              <a:t> </a:t>
            </a:r>
            <a:r>
              <a:rPr lang="en-US" sz="3000" u="sng" dirty="0" err="1"/>
              <a:t>phân</a:t>
            </a:r>
            <a:r>
              <a:rPr lang="en-US" sz="3000" u="sng" dirty="0"/>
              <a:t> </a:t>
            </a:r>
            <a:r>
              <a:rPr lang="en-US" sz="3000" u="sng" dirty="0" err="1"/>
              <a:t>loại</a:t>
            </a:r>
            <a:r>
              <a:rPr lang="en-US" sz="2500" dirty="0"/>
              <a:t>:</a:t>
            </a: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66C1B6AE-65BA-4F64-B77F-5CFC326FEB40}"/>
              </a:ext>
            </a:extLst>
          </p:cNvPr>
          <p:cNvPicPr/>
          <p:nvPr/>
        </p:nvPicPr>
        <p:blipFill rotWithShape="1">
          <a:blip r:embed="rId4"/>
          <a:srcRect r="43276"/>
          <a:stretch/>
        </p:blipFill>
        <p:spPr>
          <a:xfrm>
            <a:off x="3917473" y="3808462"/>
            <a:ext cx="10453053" cy="45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1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518962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Neural Network</a:t>
            </a:r>
            <a:endParaRPr sz="6000" spc="215" dirty="0"/>
          </a:p>
        </p:txBody>
      </p:sp>
      <p:sp>
        <p:nvSpPr>
          <p:cNvPr id="7" name="object 7"/>
          <p:cNvSpPr/>
          <p:nvPr/>
        </p:nvSpPr>
        <p:spPr>
          <a:xfrm>
            <a:off x="4707531" y="8689870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746317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522846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2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9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7AD54918-759F-4943-BF40-32D7B8ACBE29}"/>
              </a:ext>
            </a:extLst>
          </p:cNvPr>
          <p:cNvSpPr txBox="1"/>
          <p:nvPr/>
        </p:nvSpPr>
        <p:spPr>
          <a:xfrm>
            <a:off x="10363200" y="1729263"/>
            <a:ext cx="4343400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000" u="sng" dirty="0" err="1"/>
              <a:t>Kết</a:t>
            </a:r>
            <a:r>
              <a:rPr lang="en-US" sz="3000" u="sng" dirty="0"/>
              <a:t> </a:t>
            </a:r>
            <a:r>
              <a:rPr lang="en-US" sz="3000" u="sng" dirty="0" err="1"/>
              <a:t>quả</a:t>
            </a:r>
            <a:r>
              <a:rPr lang="en-US" sz="3000" u="sng" dirty="0"/>
              <a:t>:</a:t>
            </a:r>
            <a:endParaRPr lang="en-US" sz="25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629D44D-7C4A-4B76-8FBA-28A043B0B0F0}"/>
              </a:ext>
            </a:extLst>
          </p:cNvPr>
          <p:cNvSpPr txBox="1"/>
          <p:nvPr/>
        </p:nvSpPr>
        <p:spPr>
          <a:xfrm>
            <a:off x="1287372" y="3091798"/>
            <a:ext cx="23618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u="sng" dirty="0" err="1"/>
              <a:t>Nhận</a:t>
            </a:r>
            <a:r>
              <a:rPr lang="en-US" sz="3000" u="sng" dirty="0"/>
              <a:t> </a:t>
            </a:r>
            <a:r>
              <a:rPr lang="en-US" sz="3000" u="sng" dirty="0" err="1"/>
              <a:t>xét</a:t>
            </a:r>
            <a:endParaRPr lang="en-US" sz="3000" u="sng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A6F9DCB-8FC9-4D80-BA14-E259B6CCE694}"/>
              </a:ext>
            </a:extLst>
          </p:cNvPr>
          <p:cNvSpPr txBox="1"/>
          <p:nvPr/>
        </p:nvSpPr>
        <p:spPr>
          <a:xfrm>
            <a:off x="1287372" y="3996241"/>
            <a:ext cx="7663588" cy="349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Hầu</a:t>
            </a:r>
            <a:r>
              <a:rPr lang="en-US" sz="2500" dirty="0"/>
              <a:t> </a:t>
            </a:r>
            <a:r>
              <a:rPr lang="en-US" sz="2500" dirty="0" err="1"/>
              <a:t>hết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 </a:t>
            </a:r>
            <a:r>
              <a:rPr lang="en-US" sz="2500" dirty="0" err="1"/>
              <a:t>đều</a:t>
            </a:r>
            <a:r>
              <a:rPr lang="en-US" sz="2500" dirty="0"/>
              <a:t> </a:t>
            </a:r>
            <a:r>
              <a:rPr lang="en-US" sz="2500" dirty="0" err="1"/>
              <a:t>cho</a:t>
            </a:r>
            <a:r>
              <a:rPr lang="en-US" sz="2500" dirty="0"/>
              <a:t> </a:t>
            </a:r>
            <a:r>
              <a:rPr lang="en-US" sz="2500" dirty="0" err="1"/>
              <a:t>kết</a:t>
            </a:r>
            <a:r>
              <a:rPr lang="en-US" sz="2500" dirty="0"/>
              <a:t> </a:t>
            </a:r>
            <a:r>
              <a:rPr lang="en-US" sz="2500" dirty="0" err="1"/>
              <a:t>quả</a:t>
            </a:r>
            <a:r>
              <a:rPr lang="en-US" sz="2500" dirty="0"/>
              <a:t> </a:t>
            </a:r>
            <a:r>
              <a:rPr lang="en-US" sz="2500" dirty="0" err="1"/>
              <a:t>dự</a:t>
            </a:r>
            <a:r>
              <a:rPr lang="en-US" sz="2500" dirty="0"/>
              <a:t> </a:t>
            </a:r>
            <a:r>
              <a:rPr lang="en-US" sz="2500" dirty="0" err="1"/>
              <a:t>đoán</a:t>
            </a:r>
            <a:r>
              <a:rPr lang="en-US" sz="2500" dirty="0"/>
              <a:t> </a:t>
            </a:r>
            <a:r>
              <a:rPr lang="en-US" sz="2500" dirty="0" err="1"/>
              <a:t>đúng</a:t>
            </a:r>
            <a:r>
              <a:rPr lang="en-US" sz="2500" dirty="0"/>
              <a:t>.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thông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&lt; 1 đ</a:t>
            </a:r>
            <a:r>
              <a:rPr lang="vi-VN" sz="2500" dirty="0"/>
              <a:t>ư</a:t>
            </a:r>
            <a:r>
              <a:rPr lang="en-US" sz="2500" dirty="0" err="1"/>
              <a:t>ợc</a:t>
            </a:r>
            <a:r>
              <a:rPr lang="en-US" sz="2500" dirty="0"/>
              <a:t> </a:t>
            </a:r>
            <a:r>
              <a:rPr lang="en-US" sz="2500" dirty="0" err="1"/>
              <a:t>hiển</a:t>
            </a:r>
            <a:r>
              <a:rPr lang="en-US" sz="2500" dirty="0"/>
              <a:t> </a:t>
            </a:r>
            <a:r>
              <a:rPr lang="en-US" sz="2500" dirty="0" err="1"/>
              <a:t>thị</a:t>
            </a:r>
            <a:r>
              <a:rPr lang="en-US" sz="2500" dirty="0"/>
              <a:t> </a:t>
            </a:r>
            <a:r>
              <a:rPr lang="en-US" sz="2500" dirty="0" err="1"/>
              <a:t>tức</a:t>
            </a:r>
            <a:r>
              <a:rPr lang="en-US" sz="2500" dirty="0"/>
              <a:t> ở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 </a:t>
            </a:r>
            <a:r>
              <a:rPr lang="en-US" sz="2500" dirty="0" err="1"/>
              <a:t>đó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bị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r>
              <a:rPr lang="en-US" sz="2500" dirty="0"/>
              <a:t> </a:t>
            </a:r>
            <a:r>
              <a:rPr lang="en-US" sz="2500" dirty="0" err="1"/>
              <a:t>sai</a:t>
            </a:r>
            <a:r>
              <a:rPr lang="en-US" sz="2500" dirty="0"/>
              <a:t>. </a:t>
            </a:r>
            <a:r>
              <a:rPr lang="en-US" sz="2500" dirty="0" err="1"/>
              <a:t>Tuy</a:t>
            </a:r>
            <a:r>
              <a:rPr lang="en-US" sz="2500" dirty="0"/>
              <a:t> </a:t>
            </a:r>
            <a:r>
              <a:rPr lang="en-US" sz="2500" dirty="0" err="1"/>
              <a:t>nhiên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này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phần</a:t>
            </a:r>
            <a:r>
              <a:rPr lang="en-US" sz="2500" dirty="0"/>
              <a:t> </a:t>
            </a:r>
            <a:r>
              <a:rPr lang="en-US" sz="2500" dirty="0" err="1"/>
              <a:t>trăm</a:t>
            </a:r>
            <a:r>
              <a:rPr lang="en-US" sz="2500" dirty="0"/>
              <a:t> </a:t>
            </a:r>
            <a:r>
              <a:rPr lang="en-US" sz="2500" dirty="0" err="1"/>
              <a:t>sai</a:t>
            </a:r>
            <a:r>
              <a:rPr lang="en-US" sz="2500" dirty="0"/>
              <a:t> </a:t>
            </a:r>
            <a:r>
              <a:rPr lang="en-US" sz="2500" dirty="0" err="1"/>
              <a:t>đó</a:t>
            </a:r>
            <a:r>
              <a:rPr lang="en-US" sz="2500" dirty="0"/>
              <a:t> </a:t>
            </a:r>
            <a:r>
              <a:rPr lang="en-US" sz="2500" dirty="0" err="1"/>
              <a:t>khá</a:t>
            </a:r>
            <a:r>
              <a:rPr lang="en-US" sz="2500" dirty="0"/>
              <a:t> </a:t>
            </a:r>
            <a:r>
              <a:rPr lang="en-US" sz="2500" dirty="0" err="1"/>
              <a:t>lớn</a:t>
            </a:r>
            <a:r>
              <a:rPr lang="en-US" sz="2500" dirty="0"/>
              <a:t>, </a:t>
            </a:r>
            <a:r>
              <a:rPr lang="en-US" sz="2500" dirty="0" err="1"/>
              <a:t>cao</a:t>
            </a:r>
            <a:r>
              <a:rPr lang="en-US" sz="2500" dirty="0"/>
              <a:t> </a:t>
            </a:r>
            <a:r>
              <a:rPr lang="en-US" sz="2500" dirty="0" err="1"/>
              <a:t>nhất</a:t>
            </a:r>
            <a:r>
              <a:rPr lang="en-US" sz="2500" dirty="0"/>
              <a:t> </a:t>
            </a:r>
            <a:r>
              <a:rPr lang="en-US" sz="2500" dirty="0" err="1"/>
              <a:t>chỉ</a:t>
            </a:r>
            <a:r>
              <a:rPr lang="en-US" sz="2500" dirty="0"/>
              <a:t> </a:t>
            </a:r>
            <a:r>
              <a:rPr lang="en-US" sz="2500" dirty="0" err="1"/>
              <a:t>sai</a:t>
            </a:r>
            <a:r>
              <a:rPr lang="en-US" sz="2500" dirty="0"/>
              <a:t> </a:t>
            </a:r>
            <a:r>
              <a:rPr lang="en-US" sz="2500" dirty="0" err="1"/>
              <a:t>lệch</a:t>
            </a:r>
            <a:r>
              <a:rPr lang="en-US" sz="2500" dirty="0"/>
              <a:t> 90% ở </a:t>
            </a:r>
            <a:r>
              <a:rPr lang="en-US" sz="2500" dirty="0" err="1"/>
              <a:t>nhãn</a:t>
            </a:r>
            <a:r>
              <a:rPr lang="en-US" sz="2500" dirty="0"/>
              <a:t> </a:t>
            </a:r>
            <a:r>
              <a:rPr lang="en-US" sz="2500" b="1" dirty="0"/>
              <a:t>Public Peace Violation</a:t>
            </a: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7B04A152-167F-454D-A30A-3671863C838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772630" y="2666466"/>
            <a:ext cx="7329084" cy="615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69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6217" y="2587433"/>
            <a:ext cx="1079627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180" dirty="0"/>
              <a:t>ĐỀ MỤC</a:t>
            </a:r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432688" y="6602252"/>
            <a:ext cx="294513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3000" b="1" spc="55" dirty="0">
                <a:solidFill>
                  <a:srgbClr val="0F0E0D"/>
                </a:solidFill>
                <a:cs typeface="Times New Roman"/>
              </a:rPr>
              <a:t>GIỚI THIỆU</a:t>
            </a:r>
            <a:endParaRPr sz="3000" dirty="0"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2449" y="8226631"/>
            <a:ext cx="3615054" cy="379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3399"/>
              </a:lnSpc>
              <a:spcBef>
                <a:spcPts val="1375"/>
              </a:spcBef>
            </a:pP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Giới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thiệu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về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bộ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dữ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liệu</a:t>
            </a:r>
            <a:r>
              <a:rPr sz="2300" dirty="0">
                <a:solidFill>
                  <a:srgbClr val="0F0E0D"/>
                </a:solidFill>
                <a:latin typeface="Arial"/>
                <a:cs typeface="Arial"/>
              </a:rPr>
              <a:t>.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21783" y="5382966"/>
            <a:ext cx="996386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b="1" spc="330" dirty="0">
                <a:solidFill>
                  <a:srgbClr val="0F0E0D"/>
                </a:solidFill>
                <a:latin typeface="Times New Roman"/>
                <a:cs typeface="Times New Roman"/>
              </a:rPr>
              <a:t>0</a:t>
            </a:r>
            <a:r>
              <a:rPr sz="7000" b="1" spc="-1065" dirty="0">
                <a:solidFill>
                  <a:srgbClr val="0F0E0D"/>
                </a:solidFill>
                <a:latin typeface="Times New Roman"/>
                <a:cs typeface="Times New Roman"/>
              </a:rPr>
              <a:t>1</a:t>
            </a:r>
            <a:endParaRPr sz="70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43143" y="5374885"/>
            <a:ext cx="3615054" cy="36626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7000" b="1" spc="120" dirty="0">
                <a:solidFill>
                  <a:srgbClr val="0F0E0D"/>
                </a:solidFill>
                <a:latin typeface="Times New Roman"/>
                <a:cs typeface="Times New Roman"/>
              </a:rPr>
              <a:t>02</a:t>
            </a:r>
            <a:endParaRPr lang="en-US" sz="7000" b="1" spc="120" dirty="0">
              <a:solidFill>
                <a:srgbClr val="0F0E0D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endParaRPr sz="9050" dirty="0">
              <a:latin typeface="Times New Roman"/>
              <a:cs typeface="Times New Roman"/>
            </a:endParaRPr>
          </a:p>
          <a:p>
            <a:pPr marL="12700" marR="5080" algn="ctr">
              <a:lnSpc>
                <a:spcPct val="113399"/>
              </a:lnSpc>
              <a:spcBef>
                <a:spcPts val="5"/>
              </a:spcBef>
            </a:pPr>
            <a:endParaRPr lang="en-US" sz="2300" spc="5" dirty="0">
              <a:solidFill>
                <a:srgbClr val="0F0E0D"/>
              </a:solidFill>
              <a:latin typeface="Arial"/>
              <a:cs typeface="Arial"/>
            </a:endParaRPr>
          </a:p>
          <a:p>
            <a:pPr marL="12700" marR="5080" algn="ctr">
              <a:lnSpc>
                <a:spcPct val="113399"/>
              </a:lnSpc>
              <a:spcBef>
                <a:spcPts val="5"/>
              </a:spcBef>
            </a:pP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Các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kỹ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thuật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tiền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xử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lý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và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mô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hình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bài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toán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khai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thác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42434" y="5356102"/>
            <a:ext cx="3615054" cy="32498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7000" b="1" spc="65" dirty="0">
                <a:solidFill>
                  <a:srgbClr val="0F0E0D"/>
                </a:solidFill>
                <a:latin typeface="Times New Roman"/>
                <a:cs typeface="Times New Roman"/>
              </a:rPr>
              <a:t>03</a:t>
            </a:r>
            <a:endParaRPr sz="7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50" dirty="0">
              <a:latin typeface="Times New Roman"/>
              <a:cs typeface="Times New Roman"/>
            </a:endParaRPr>
          </a:p>
          <a:p>
            <a:pPr marL="12700" marR="5080" algn="ctr">
              <a:lnSpc>
                <a:spcPct val="113399"/>
              </a:lnSpc>
              <a:spcBef>
                <a:spcPts val="5"/>
              </a:spcBef>
            </a:pPr>
            <a:endParaRPr lang="en-US" sz="2300" spc="5" dirty="0">
              <a:solidFill>
                <a:srgbClr val="0F0E0D"/>
              </a:solidFill>
              <a:latin typeface="Arial"/>
              <a:cs typeface="Arial"/>
            </a:endParaRPr>
          </a:p>
          <a:p>
            <a:pPr marL="12700" marR="5080" algn="ctr">
              <a:lnSpc>
                <a:spcPct val="113399"/>
              </a:lnSpc>
              <a:spcBef>
                <a:spcPts val="5"/>
              </a:spcBef>
            </a:pP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Các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thuật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toán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và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cài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đặt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336438" y="1146392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16403" y="1146392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76539" y="1146392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56504" y="1146392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437321" y="1202286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355870" y="978836"/>
            <a:ext cx="375285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0</a:t>
            </a:r>
            <a:endParaRPr lang="en-US" sz="2500" b="1" spc="240" dirty="0">
              <a:solidFill>
                <a:srgbClr val="0F0E0D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3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23" name="object 11">
            <a:extLst>
              <a:ext uri="{FF2B5EF4-FFF2-40B4-BE49-F238E27FC236}">
                <a16:creationId xmlns:a16="http://schemas.microsoft.com/office/drawing/2014/main" id="{D663404A-4F29-4BA4-939B-ACF3A30ACE6A}"/>
              </a:ext>
            </a:extLst>
          </p:cNvPr>
          <p:cNvSpPr txBox="1"/>
          <p:nvPr/>
        </p:nvSpPr>
        <p:spPr>
          <a:xfrm>
            <a:off x="13641726" y="5374885"/>
            <a:ext cx="3615054" cy="3649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7000" b="1" spc="65" dirty="0">
                <a:solidFill>
                  <a:srgbClr val="0F0E0D"/>
                </a:solidFill>
                <a:latin typeface="Times New Roman"/>
                <a:cs typeface="Times New Roman"/>
              </a:rPr>
              <a:t>0</a:t>
            </a:r>
            <a:r>
              <a:rPr lang="en-US" sz="7000" b="1" spc="65" dirty="0">
                <a:solidFill>
                  <a:srgbClr val="0F0E0D"/>
                </a:solidFill>
                <a:latin typeface="Times New Roman"/>
                <a:cs typeface="Times New Roman"/>
              </a:rPr>
              <a:t>4</a:t>
            </a:r>
            <a:endParaRPr sz="7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50" dirty="0">
              <a:latin typeface="Times New Roman"/>
              <a:cs typeface="Times New Roman"/>
            </a:endParaRPr>
          </a:p>
          <a:p>
            <a:pPr marL="12700" marR="5080" algn="ctr">
              <a:lnSpc>
                <a:spcPct val="113399"/>
              </a:lnSpc>
              <a:spcBef>
                <a:spcPts val="5"/>
              </a:spcBef>
            </a:pPr>
            <a:endParaRPr lang="en-US" sz="2300" spc="5" dirty="0">
              <a:solidFill>
                <a:srgbClr val="0F0E0D"/>
              </a:solidFill>
              <a:latin typeface="Arial"/>
              <a:cs typeface="Arial"/>
            </a:endParaRPr>
          </a:p>
          <a:p>
            <a:pPr marL="12700" marR="5080" algn="ctr">
              <a:lnSpc>
                <a:spcPct val="113399"/>
              </a:lnSpc>
              <a:spcBef>
                <a:spcPts val="5"/>
              </a:spcBef>
            </a:pP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Đánh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giá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, so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sánh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và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h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ư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ớng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phát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triển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EF9CB55D-0D3B-4C46-B740-C1F03FF67C47}"/>
              </a:ext>
            </a:extLst>
          </p:cNvPr>
          <p:cNvSpPr txBox="1"/>
          <p:nvPr/>
        </p:nvSpPr>
        <p:spPr>
          <a:xfrm>
            <a:off x="5189560" y="6566553"/>
            <a:ext cx="3954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BÀI TOÁN</a:t>
            </a:r>
          </a:p>
          <a:p>
            <a:pPr algn="ctr"/>
            <a:r>
              <a:rPr lang="en-US" sz="3000" b="1" dirty="0"/>
              <a:t>VÀ TIỀN XỬ LÝ DỮ LIỆU</a:t>
            </a: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92D4940B-85A7-4573-9E98-CF626EA62363}"/>
              </a:ext>
            </a:extLst>
          </p:cNvPr>
          <p:cNvSpPr txBox="1"/>
          <p:nvPr/>
        </p:nvSpPr>
        <p:spPr>
          <a:xfrm>
            <a:off x="9843902" y="6526668"/>
            <a:ext cx="28121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THUẬT TOÁN</a:t>
            </a: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1C5C4F26-CD86-4B10-9F21-F5ADC8F62670}"/>
              </a:ext>
            </a:extLst>
          </p:cNvPr>
          <p:cNvSpPr txBox="1"/>
          <p:nvPr/>
        </p:nvSpPr>
        <p:spPr>
          <a:xfrm>
            <a:off x="14043194" y="6566553"/>
            <a:ext cx="28121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KẾT LUẬN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8" grpId="0"/>
      <p:bldP spid="11" grpId="0"/>
      <p:bldP spid="23" grpId="0"/>
      <p:bldP spid="24" grpId="0"/>
      <p:bldP spid="25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534202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Neural Network</a:t>
            </a:r>
            <a:endParaRPr sz="6000" spc="215" dirty="0"/>
          </a:p>
        </p:txBody>
      </p:sp>
      <p:sp>
        <p:nvSpPr>
          <p:cNvPr id="7" name="object 7"/>
          <p:cNvSpPr/>
          <p:nvPr/>
        </p:nvSpPr>
        <p:spPr>
          <a:xfrm>
            <a:off x="4707531" y="8689870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746317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522846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3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0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6509228-9189-4049-92F2-150B36116EA9}"/>
              </a:ext>
            </a:extLst>
          </p:cNvPr>
          <p:cNvSpPr txBox="1"/>
          <p:nvPr/>
        </p:nvSpPr>
        <p:spPr>
          <a:xfrm>
            <a:off x="9144000" y="1638300"/>
            <a:ext cx="568238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 err="1"/>
              <a:t>Mô</a:t>
            </a:r>
            <a:r>
              <a:rPr lang="en-US" sz="3000" u="sng" dirty="0"/>
              <a:t> </a:t>
            </a:r>
            <a:r>
              <a:rPr lang="en-US" sz="3000" u="sng" dirty="0" err="1"/>
              <a:t>hình</a:t>
            </a:r>
            <a:r>
              <a:rPr lang="en-US" sz="3000" u="sng" dirty="0"/>
              <a:t> </a:t>
            </a:r>
            <a:r>
              <a:rPr lang="en-US" sz="3000" u="sng" dirty="0" err="1"/>
              <a:t>phân</a:t>
            </a:r>
            <a:r>
              <a:rPr lang="en-US" sz="3000" u="sng" dirty="0"/>
              <a:t> </a:t>
            </a:r>
            <a:r>
              <a:rPr lang="en-US" sz="3000" u="sng" dirty="0" err="1"/>
              <a:t>cấp</a:t>
            </a:r>
            <a:r>
              <a:rPr lang="en-US" sz="3000" u="sng" dirty="0"/>
              <a:t> </a:t>
            </a:r>
            <a:r>
              <a:rPr lang="en-US" sz="3000" u="sng" dirty="0" err="1"/>
              <a:t>theo</a:t>
            </a:r>
            <a:r>
              <a:rPr lang="en-US" sz="3000" u="sng" dirty="0"/>
              <a:t> </a:t>
            </a:r>
            <a:r>
              <a:rPr lang="en-US" sz="3000" u="sng" dirty="0" err="1"/>
              <a:t>màu</a:t>
            </a:r>
            <a:endParaRPr lang="en-US" sz="2500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645BF1E-DAF1-4F5C-AECF-46E5BC14BFB9}"/>
              </a:ext>
            </a:extLst>
          </p:cNvPr>
          <p:cNvSpPr txBox="1"/>
          <p:nvPr/>
        </p:nvSpPr>
        <p:spPr>
          <a:xfrm>
            <a:off x="1277847" y="2989664"/>
            <a:ext cx="7399429" cy="5341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 err="1"/>
              <a:t>Nhận</a:t>
            </a:r>
            <a:r>
              <a:rPr lang="en-US" sz="3000" u="sng" dirty="0"/>
              <a:t> </a:t>
            </a:r>
            <a:r>
              <a:rPr lang="en-US" sz="3000" u="sng" dirty="0" err="1"/>
              <a:t>xét</a:t>
            </a:r>
            <a:r>
              <a:rPr lang="en-US" sz="3000" u="sng" dirty="0"/>
              <a:t>:</a:t>
            </a:r>
          </a:p>
          <a:p>
            <a:pPr marL="914400" lvl="1" indent="-4572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Với</a:t>
            </a:r>
            <a:r>
              <a:rPr lang="en-US" sz="2500" dirty="0"/>
              <a:t> </a:t>
            </a:r>
            <a:r>
              <a:rPr lang="en-US" sz="2500" dirty="0" err="1"/>
              <a:t>màu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từ</a:t>
            </a:r>
            <a:r>
              <a:rPr lang="en-US" sz="2500" dirty="0"/>
              <a:t> </a:t>
            </a:r>
            <a:r>
              <a:rPr lang="en-US" sz="2500" dirty="0" err="1"/>
              <a:t>sắc</a:t>
            </a:r>
            <a:r>
              <a:rPr lang="en-US" sz="2500" dirty="0"/>
              <a:t> </a:t>
            </a:r>
            <a:r>
              <a:rPr lang="en-US" sz="2500" dirty="0" err="1"/>
              <a:t>nhạt</a:t>
            </a:r>
            <a:r>
              <a:rPr lang="en-US" sz="2500" dirty="0"/>
              <a:t> </a:t>
            </a:r>
            <a:r>
              <a:rPr lang="en-US" sz="2500" dirty="0" err="1"/>
              <a:t>tới</a:t>
            </a:r>
            <a:r>
              <a:rPr lang="en-US" sz="2500" dirty="0"/>
              <a:t> </a:t>
            </a:r>
            <a:r>
              <a:rPr lang="en-US" sz="2500" dirty="0" err="1"/>
              <a:t>đậm</a:t>
            </a:r>
            <a:r>
              <a:rPr lang="en-US" sz="2500" dirty="0"/>
              <a:t>, </a:t>
            </a:r>
            <a:r>
              <a:rPr lang="en-US" sz="2500" dirty="0" err="1"/>
              <a:t>màu</a:t>
            </a:r>
            <a:r>
              <a:rPr lang="en-US" sz="2500" dirty="0"/>
              <a:t> </a:t>
            </a:r>
            <a:r>
              <a:rPr lang="en-US" sz="2500" dirty="0" err="1"/>
              <a:t>càng</a:t>
            </a:r>
            <a:r>
              <a:rPr lang="en-US" sz="2500" dirty="0"/>
              <a:t> </a:t>
            </a:r>
            <a:r>
              <a:rPr lang="en-US" sz="2500" dirty="0" err="1"/>
              <a:t>nhạt</a:t>
            </a:r>
            <a:r>
              <a:rPr lang="en-US" sz="2500" dirty="0"/>
              <a:t>, </a:t>
            </a:r>
            <a:r>
              <a:rPr lang="en-US" sz="2500" dirty="0" err="1"/>
              <a:t>độ</a:t>
            </a:r>
            <a:r>
              <a:rPr lang="en-US" sz="2500" dirty="0"/>
              <a:t> </a:t>
            </a:r>
            <a:r>
              <a:rPr lang="en-US" sz="2500" dirty="0" err="1"/>
              <a:t>chính</a:t>
            </a:r>
            <a:r>
              <a:rPr lang="en-US" sz="2500" dirty="0"/>
              <a:t> </a:t>
            </a:r>
            <a:r>
              <a:rPr lang="en-US" sz="2500" dirty="0" err="1"/>
              <a:t>xác</a:t>
            </a:r>
            <a:r>
              <a:rPr lang="en-US" sz="2500" dirty="0"/>
              <a:t> </a:t>
            </a:r>
            <a:r>
              <a:rPr lang="en-US" sz="2500" dirty="0" err="1"/>
              <a:t>của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 </a:t>
            </a:r>
            <a:r>
              <a:rPr lang="en-US" sz="2500" dirty="0" err="1"/>
              <a:t>đó</a:t>
            </a:r>
            <a:r>
              <a:rPr lang="en-US" sz="2500" dirty="0"/>
              <a:t> </a:t>
            </a:r>
            <a:r>
              <a:rPr lang="en-US" sz="2500" dirty="0" err="1"/>
              <a:t>càng</a:t>
            </a:r>
            <a:r>
              <a:rPr lang="en-US" sz="2500" dirty="0"/>
              <a:t> </a:t>
            </a:r>
            <a:r>
              <a:rPr lang="en-US" sz="2500" dirty="0" err="1"/>
              <a:t>thấp</a:t>
            </a:r>
            <a:r>
              <a:rPr lang="en-US" sz="2500" dirty="0"/>
              <a:t>.</a:t>
            </a:r>
          </a:p>
          <a:p>
            <a:pPr marL="914400" lvl="1" indent="-4572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/>
              <a:t>Ở </a:t>
            </a:r>
            <a:r>
              <a:rPr lang="en-US" sz="2500" dirty="0" err="1"/>
              <a:t>đây</a:t>
            </a:r>
            <a:r>
              <a:rPr lang="en-US" sz="2500" dirty="0"/>
              <a:t>,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thuộc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Public Peace Violation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tỉ</a:t>
            </a:r>
            <a:r>
              <a:rPr lang="en-US" sz="2500" dirty="0"/>
              <a:t> </a:t>
            </a:r>
            <a:r>
              <a:rPr lang="en-US" sz="2500" dirty="0" err="1"/>
              <a:t>lệ</a:t>
            </a:r>
            <a:r>
              <a:rPr lang="en-US" sz="2500" dirty="0"/>
              <a:t> </a:t>
            </a:r>
            <a:r>
              <a:rPr lang="en-US" sz="2500" dirty="0" err="1"/>
              <a:t>bị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r>
              <a:rPr lang="en-US" sz="2500" dirty="0"/>
              <a:t> </a:t>
            </a:r>
            <a:r>
              <a:rPr lang="en-US" sz="2500" dirty="0" err="1"/>
              <a:t>đúng</a:t>
            </a:r>
            <a:r>
              <a:rPr lang="en-US" sz="2500" dirty="0"/>
              <a:t> </a:t>
            </a:r>
            <a:r>
              <a:rPr lang="en-US" sz="2500" dirty="0" err="1"/>
              <a:t>thấp</a:t>
            </a:r>
            <a:r>
              <a:rPr lang="en-US" sz="2500" dirty="0"/>
              <a:t> </a:t>
            </a:r>
            <a:r>
              <a:rPr lang="en-US" sz="2500" dirty="0" err="1"/>
              <a:t>nhất</a:t>
            </a:r>
            <a:r>
              <a:rPr lang="en-US" sz="2500" dirty="0"/>
              <a:t> </a:t>
            </a:r>
            <a:r>
              <a:rPr lang="en-US" sz="2500" dirty="0" err="1"/>
              <a:t>với</a:t>
            </a:r>
            <a:r>
              <a:rPr lang="en-US" sz="2500" dirty="0"/>
              <a:t> 10%.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này</a:t>
            </a:r>
            <a:r>
              <a:rPr lang="en-US" sz="2500" dirty="0"/>
              <a:t> </a:t>
            </a:r>
            <a:r>
              <a:rPr lang="en-US" sz="2500" dirty="0" err="1"/>
              <a:t>hoàn</a:t>
            </a:r>
            <a:r>
              <a:rPr lang="en-US" sz="2500" dirty="0"/>
              <a:t> </a:t>
            </a:r>
            <a:r>
              <a:rPr lang="en-US" sz="2500" dirty="0" err="1"/>
              <a:t>toàn</a:t>
            </a:r>
            <a:r>
              <a:rPr lang="en-US" sz="2500" dirty="0"/>
              <a:t> </a:t>
            </a:r>
            <a:r>
              <a:rPr lang="en-US" sz="2500" dirty="0" err="1"/>
              <a:t>chênh</a:t>
            </a:r>
            <a:r>
              <a:rPr lang="en-US" sz="2500" dirty="0"/>
              <a:t> </a:t>
            </a:r>
            <a:r>
              <a:rPr lang="en-US" sz="2500" dirty="0" err="1"/>
              <a:t>lệch</a:t>
            </a:r>
            <a:r>
              <a:rPr lang="en-US" sz="2500" dirty="0"/>
              <a:t> </a:t>
            </a:r>
            <a:r>
              <a:rPr lang="en-US" sz="2500" dirty="0" err="1"/>
              <a:t>với</a:t>
            </a:r>
            <a:r>
              <a:rPr lang="en-US" sz="2500" dirty="0"/>
              <a:t> </a:t>
            </a:r>
            <a:r>
              <a:rPr lang="en-US" sz="2500" dirty="0" err="1"/>
              <a:t>bộ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endParaRPr lang="en-US" sz="2500" dirty="0"/>
          </a:p>
          <a:p>
            <a:pPr marL="914400" lvl="1" indent="-4572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Thuật</a:t>
            </a:r>
            <a:r>
              <a:rPr lang="en-US" sz="2500" dirty="0"/>
              <a:t> </a:t>
            </a:r>
            <a:r>
              <a:rPr lang="en-US" sz="2500" dirty="0" err="1"/>
              <a:t>toán</a:t>
            </a:r>
            <a:r>
              <a:rPr lang="en-US" sz="2500" dirty="0"/>
              <a:t> </a:t>
            </a:r>
            <a:r>
              <a:rPr lang="en-US" sz="2500" dirty="0" err="1"/>
              <a:t>này</a:t>
            </a:r>
            <a:r>
              <a:rPr lang="en-US" sz="2500" dirty="0"/>
              <a:t> </a:t>
            </a:r>
            <a:r>
              <a:rPr lang="en-US" sz="2500" dirty="0" err="1"/>
              <a:t>không</a:t>
            </a:r>
            <a:r>
              <a:rPr lang="en-US" sz="2500" dirty="0"/>
              <a:t> </a:t>
            </a:r>
            <a:r>
              <a:rPr lang="en-US" sz="2500" dirty="0" err="1"/>
              <a:t>phù</a:t>
            </a:r>
            <a:r>
              <a:rPr lang="en-US" sz="2500" dirty="0"/>
              <a:t> </a:t>
            </a:r>
            <a:r>
              <a:rPr lang="en-US" sz="2500" dirty="0" err="1"/>
              <a:t>hợp</a:t>
            </a:r>
            <a:r>
              <a:rPr lang="en-US" sz="2500" dirty="0"/>
              <a:t> do </a:t>
            </a:r>
            <a:r>
              <a:rPr lang="en-US" sz="2500" dirty="0" err="1"/>
              <a:t>tạo</a:t>
            </a:r>
            <a:r>
              <a:rPr lang="en-US" sz="2500" dirty="0"/>
              <a:t> </a:t>
            </a:r>
            <a:r>
              <a:rPr lang="en-US" sz="2500" dirty="0" err="1"/>
              <a:t>chênh</a:t>
            </a:r>
            <a:r>
              <a:rPr lang="en-US" sz="2500" dirty="0"/>
              <a:t> </a:t>
            </a:r>
            <a:r>
              <a:rPr lang="en-US" sz="2500" dirty="0" err="1"/>
              <a:t>lệch</a:t>
            </a:r>
            <a:r>
              <a:rPr lang="en-US" sz="2500" dirty="0"/>
              <a:t> </a:t>
            </a:r>
            <a:r>
              <a:rPr lang="en-US" sz="2500" dirty="0" err="1"/>
              <a:t>độ</a:t>
            </a:r>
            <a:r>
              <a:rPr lang="en-US" sz="2500" dirty="0"/>
              <a:t> </a:t>
            </a:r>
            <a:r>
              <a:rPr lang="en-US" sz="2500" dirty="0" err="1"/>
              <a:t>chính</a:t>
            </a:r>
            <a:r>
              <a:rPr lang="en-US" sz="2500" dirty="0"/>
              <a:t> </a:t>
            </a:r>
            <a:r>
              <a:rPr lang="en-US" sz="2500" dirty="0" err="1"/>
              <a:t>xác</a:t>
            </a:r>
            <a:r>
              <a:rPr lang="en-US" sz="2500" dirty="0"/>
              <a:t> </a:t>
            </a:r>
            <a:r>
              <a:rPr lang="en-US" sz="2500" dirty="0" err="1"/>
              <a:t>quá</a:t>
            </a:r>
            <a:r>
              <a:rPr lang="en-US" sz="2500" dirty="0"/>
              <a:t> </a:t>
            </a:r>
            <a:r>
              <a:rPr lang="en-US" sz="2500" dirty="0" err="1"/>
              <a:t>lớn</a:t>
            </a:r>
            <a:r>
              <a:rPr lang="en-US" sz="2500" dirty="0"/>
              <a:t> ở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endParaRPr lang="en-US" sz="2500" dirty="0"/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2963CDF4-EB0E-4C44-9E0B-399CA8C6A20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991600" y="2740397"/>
            <a:ext cx="8534400" cy="591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686602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K-Nearest Neighbors</a:t>
            </a:r>
            <a:endParaRPr sz="6000" spc="215" dirty="0"/>
          </a:p>
        </p:txBody>
      </p:sp>
      <p:sp>
        <p:nvSpPr>
          <p:cNvPr id="7" name="object 7"/>
          <p:cNvSpPr/>
          <p:nvPr/>
        </p:nvSpPr>
        <p:spPr>
          <a:xfrm>
            <a:off x="4707531" y="8667462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667993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667993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667993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723909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500438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3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1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BFF3287E-36EB-4ECD-B942-B15936B60E45}"/>
              </a:ext>
            </a:extLst>
          </p:cNvPr>
          <p:cNvSpPr txBox="1"/>
          <p:nvPr/>
        </p:nvSpPr>
        <p:spPr>
          <a:xfrm>
            <a:off x="9223194" y="937103"/>
            <a:ext cx="6697572" cy="140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err="1"/>
              <a:t>Dùng</a:t>
            </a:r>
            <a:r>
              <a:rPr lang="en-US" sz="3000" dirty="0"/>
              <a:t> </a:t>
            </a:r>
            <a:r>
              <a:rPr lang="en-US" sz="3000" dirty="0" err="1"/>
              <a:t>hàm</a:t>
            </a:r>
            <a:r>
              <a:rPr lang="en-US" sz="3000" dirty="0"/>
              <a:t> </a:t>
            </a:r>
            <a:r>
              <a:rPr lang="en-US" sz="3000" b="1" dirty="0" err="1"/>
              <a:t>KNeighbors</a:t>
            </a:r>
            <a:r>
              <a:rPr lang="en-US" sz="3000" b="1" dirty="0"/>
              <a:t> Classifier</a:t>
            </a:r>
            <a:r>
              <a:rPr lang="en-US" sz="3000" dirty="0"/>
              <a:t> </a:t>
            </a:r>
            <a:r>
              <a:rPr lang="en-US" sz="3000" dirty="0" err="1"/>
              <a:t>của</a:t>
            </a:r>
            <a:r>
              <a:rPr lang="en-US" sz="3000" dirty="0"/>
              <a:t> </a:t>
            </a:r>
            <a:r>
              <a:rPr lang="en-US" sz="3000" dirty="0" err="1"/>
              <a:t>thư</a:t>
            </a:r>
            <a:r>
              <a:rPr lang="en-US" sz="3000" dirty="0"/>
              <a:t> </a:t>
            </a:r>
            <a:r>
              <a:rPr lang="en-US" sz="3000" dirty="0" err="1"/>
              <a:t>viện</a:t>
            </a:r>
            <a:r>
              <a:rPr lang="en-US" sz="3000" dirty="0"/>
              <a:t> </a:t>
            </a:r>
            <a:r>
              <a:rPr lang="en-US" sz="3000" b="1" dirty="0" err="1"/>
              <a:t>Sklearn</a:t>
            </a:r>
            <a:r>
              <a:rPr lang="en-US" sz="3000" dirty="0"/>
              <a:t> </a:t>
            </a:r>
            <a:r>
              <a:rPr lang="en-US" sz="3000" dirty="0" err="1"/>
              <a:t>để</a:t>
            </a:r>
            <a:r>
              <a:rPr lang="en-US" sz="3000" dirty="0"/>
              <a:t> </a:t>
            </a:r>
            <a:r>
              <a:rPr lang="en-US" sz="3000" dirty="0" err="1"/>
              <a:t>khởi</a:t>
            </a:r>
            <a:r>
              <a:rPr lang="en-US" sz="3000" dirty="0"/>
              <a:t> </a:t>
            </a:r>
            <a:r>
              <a:rPr lang="en-US" sz="3000" dirty="0" err="1"/>
              <a:t>tạo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.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6509228-9189-4049-92F2-150B36116EA9}"/>
              </a:ext>
            </a:extLst>
          </p:cNvPr>
          <p:cNvSpPr txBox="1"/>
          <p:nvPr/>
        </p:nvSpPr>
        <p:spPr>
          <a:xfrm>
            <a:off x="9753600" y="5110356"/>
            <a:ext cx="7391400" cy="1302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 err="1"/>
              <a:t>Thông</a:t>
            </a:r>
            <a:r>
              <a:rPr lang="en-US" sz="3000" u="sng" dirty="0"/>
              <a:t> </a:t>
            </a:r>
            <a:r>
              <a:rPr lang="en-US" sz="3000" u="sng" dirty="0" err="1"/>
              <a:t>số</a:t>
            </a:r>
            <a:r>
              <a:rPr lang="en-US" sz="3000" u="sng" dirty="0"/>
              <a:t> </a:t>
            </a:r>
            <a:r>
              <a:rPr lang="en-US" sz="3000" u="sng" dirty="0" err="1"/>
              <a:t>hàm</a:t>
            </a:r>
            <a:r>
              <a:rPr lang="en-US" sz="3000" u="sng" dirty="0"/>
              <a:t> </a:t>
            </a:r>
            <a:r>
              <a:rPr lang="en-US" sz="3000" u="sng" dirty="0" err="1"/>
              <a:t>khởi</a:t>
            </a:r>
            <a:r>
              <a:rPr lang="en-US" sz="3000" u="sng" dirty="0"/>
              <a:t> </a:t>
            </a:r>
            <a:r>
              <a:rPr lang="en-US" sz="3000" u="sng" dirty="0" err="1"/>
              <a:t>tạo</a:t>
            </a:r>
            <a:r>
              <a:rPr lang="en-US" sz="2500" dirty="0"/>
              <a:t>: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N_neighbors</a:t>
            </a:r>
            <a:r>
              <a:rPr lang="en-US" sz="2500" dirty="0"/>
              <a:t>:	</a:t>
            </a:r>
            <a:r>
              <a:rPr lang="en-US" sz="2500" dirty="0" err="1"/>
              <a:t>Kiểu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nguyên</a:t>
            </a:r>
            <a:r>
              <a:rPr lang="en-US" sz="2500" dirty="0"/>
              <a:t> (int), </a:t>
            </a:r>
            <a:r>
              <a:rPr lang="en-US" sz="2500" dirty="0" err="1"/>
              <a:t>mặc</a:t>
            </a:r>
            <a:r>
              <a:rPr lang="en-US" sz="2500" dirty="0"/>
              <a:t> </a:t>
            </a:r>
            <a:r>
              <a:rPr lang="en-US" sz="2500" dirty="0" err="1"/>
              <a:t>định</a:t>
            </a:r>
            <a:r>
              <a:rPr lang="en-US" sz="2500" dirty="0"/>
              <a:t> </a:t>
            </a:r>
            <a:r>
              <a:rPr lang="en-US" sz="2500" dirty="0" err="1"/>
              <a:t>là</a:t>
            </a:r>
            <a:r>
              <a:rPr lang="en-US" sz="2500" dirty="0"/>
              <a:t> 5</a:t>
            </a:r>
          </a:p>
        </p:txBody>
      </p:sp>
      <p:cxnSp>
        <p:nvCxnSpPr>
          <p:cNvPr id="17" name="Đường nối Thẳng 16">
            <a:extLst>
              <a:ext uri="{FF2B5EF4-FFF2-40B4-BE49-F238E27FC236}">
                <a16:creationId xmlns:a16="http://schemas.microsoft.com/office/drawing/2014/main" id="{4FDB1D97-364E-4F92-9BD3-F1DC93115E60}"/>
              </a:ext>
            </a:extLst>
          </p:cNvPr>
          <p:cNvCxnSpPr/>
          <p:nvPr/>
        </p:nvCxnSpPr>
        <p:spPr>
          <a:xfrm>
            <a:off x="8918394" y="800100"/>
            <a:ext cx="0" cy="1769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66DCFF4F-4E3B-4F3A-8CF9-EFDCE28F9CA6}"/>
              </a:ext>
            </a:extLst>
          </p:cNvPr>
          <p:cNvPicPr/>
          <p:nvPr/>
        </p:nvPicPr>
        <p:blipFill rotWithShape="1">
          <a:blip r:embed="rId4"/>
          <a:srcRect r="61504"/>
          <a:stretch/>
        </p:blipFill>
        <p:spPr>
          <a:xfrm>
            <a:off x="1319212" y="3737575"/>
            <a:ext cx="8043434" cy="404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596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707531" y="8179035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179566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179566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179566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235482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012011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3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2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6509228-9189-4049-92F2-150B36116EA9}"/>
              </a:ext>
            </a:extLst>
          </p:cNvPr>
          <p:cNvSpPr txBox="1"/>
          <p:nvPr/>
        </p:nvSpPr>
        <p:spPr>
          <a:xfrm>
            <a:off x="10291782" y="2422622"/>
            <a:ext cx="6730910" cy="5965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u="sng" dirty="0" err="1"/>
              <a:t>Thông</a:t>
            </a:r>
            <a:r>
              <a:rPr lang="en-US" sz="3200" u="sng" dirty="0"/>
              <a:t> </a:t>
            </a:r>
            <a:r>
              <a:rPr lang="en-US" sz="3200" u="sng" dirty="0" err="1"/>
              <a:t>số</a:t>
            </a:r>
            <a:r>
              <a:rPr lang="en-US" sz="3200" u="sng" dirty="0"/>
              <a:t> </a:t>
            </a:r>
            <a:r>
              <a:rPr lang="en-US" sz="3200" u="sng" dirty="0" err="1"/>
              <a:t>độ</a:t>
            </a:r>
            <a:r>
              <a:rPr lang="en-US" sz="3200" u="sng" dirty="0"/>
              <a:t> </a:t>
            </a:r>
            <a:r>
              <a:rPr lang="en-US" sz="3200" u="sng" dirty="0" err="1"/>
              <a:t>đo</a:t>
            </a:r>
            <a:r>
              <a:rPr lang="en-US" sz="2500" dirty="0"/>
              <a:t>: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 err="1"/>
              <a:t>Accuracy_score</a:t>
            </a:r>
            <a:r>
              <a:rPr lang="en-US" sz="2500" dirty="0"/>
              <a:t>: </a:t>
            </a:r>
            <a:r>
              <a:rPr lang="en-US" sz="2500" dirty="0" err="1"/>
              <a:t>Thông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cho</a:t>
            </a:r>
            <a:r>
              <a:rPr lang="en-US" sz="2500" dirty="0"/>
              <a:t> </a:t>
            </a:r>
            <a:r>
              <a:rPr lang="en-US" sz="2500" dirty="0" err="1"/>
              <a:t>mức</a:t>
            </a:r>
            <a:r>
              <a:rPr lang="en-US" sz="2500" dirty="0"/>
              <a:t> </a:t>
            </a:r>
            <a:r>
              <a:rPr lang="en-US" sz="2500" dirty="0" err="1"/>
              <a:t>độ</a:t>
            </a:r>
            <a:r>
              <a:rPr lang="en-US" sz="2500" dirty="0"/>
              <a:t> </a:t>
            </a:r>
            <a:r>
              <a:rPr lang="en-US" sz="2500" dirty="0" err="1"/>
              <a:t>chính</a:t>
            </a:r>
            <a:r>
              <a:rPr lang="en-US" sz="2500" dirty="0"/>
              <a:t> </a:t>
            </a:r>
            <a:r>
              <a:rPr lang="en-US" sz="2500" dirty="0" err="1"/>
              <a:t>xác</a:t>
            </a:r>
            <a:r>
              <a:rPr lang="en-US" sz="2500" dirty="0"/>
              <a:t> </a:t>
            </a:r>
            <a:r>
              <a:rPr lang="en-US" sz="2500" dirty="0" err="1"/>
              <a:t>của</a:t>
            </a:r>
            <a:r>
              <a:rPr lang="en-US" sz="2500" dirty="0"/>
              <a:t> </a:t>
            </a:r>
            <a:r>
              <a:rPr lang="en-US" sz="2500" dirty="0" err="1"/>
              <a:t>biến</a:t>
            </a:r>
            <a:r>
              <a:rPr lang="en-US" sz="2500" dirty="0"/>
              <a:t> </a:t>
            </a:r>
            <a:r>
              <a:rPr lang="en-US" sz="2500" dirty="0" err="1"/>
              <a:t>dự</a:t>
            </a:r>
            <a:r>
              <a:rPr lang="en-US" sz="2500" dirty="0"/>
              <a:t> </a:t>
            </a:r>
            <a:r>
              <a:rPr lang="en-US" sz="2500" dirty="0" err="1"/>
              <a:t>đoán</a:t>
            </a:r>
            <a:endParaRPr lang="en-US" sz="2500" dirty="0"/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 err="1"/>
              <a:t>Precision_score</a:t>
            </a:r>
            <a:r>
              <a:rPr lang="en-US" sz="2500" dirty="0"/>
              <a:t>: </a:t>
            </a:r>
            <a:r>
              <a:rPr lang="en-US" sz="2500" dirty="0" err="1"/>
              <a:t>Tỉ</a:t>
            </a:r>
            <a:r>
              <a:rPr lang="en-US" sz="2500" dirty="0"/>
              <a:t> </a:t>
            </a:r>
            <a:r>
              <a:rPr lang="en-US" sz="2500" dirty="0" err="1"/>
              <a:t>lệ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điểm</a:t>
            </a:r>
            <a:r>
              <a:rPr lang="en-US" sz="2500" dirty="0"/>
              <a:t> </a:t>
            </a:r>
            <a:r>
              <a:rPr lang="en-US" sz="2500" b="1" dirty="0"/>
              <a:t>True Positive</a:t>
            </a:r>
            <a:r>
              <a:rPr lang="en-US" sz="2500" dirty="0"/>
              <a:t> (TP) </a:t>
            </a:r>
            <a:r>
              <a:rPr lang="en-US" sz="2500" dirty="0" err="1"/>
              <a:t>trong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điểm</a:t>
            </a:r>
            <a:r>
              <a:rPr lang="en-US" sz="2500" dirty="0"/>
              <a:t> </a:t>
            </a:r>
            <a:r>
              <a:rPr lang="en-US" sz="2500" b="1" dirty="0"/>
              <a:t>Positive</a:t>
            </a:r>
            <a:r>
              <a:rPr lang="en-US" sz="2500" dirty="0"/>
              <a:t>.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 err="1"/>
              <a:t>Recall_score</a:t>
            </a:r>
            <a:r>
              <a:rPr lang="en-US" sz="2500" dirty="0"/>
              <a:t>: </a:t>
            </a:r>
            <a:r>
              <a:rPr lang="en-US" sz="2500" dirty="0" err="1"/>
              <a:t>Tỉ</a:t>
            </a:r>
            <a:r>
              <a:rPr lang="en-US" sz="2500" dirty="0"/>
              <a:t> </a:t>
            </a:r>
            <a:r>
              <a:rPr lang="en-US" sz="2500" dirty="0" err="1"/>
              <a:t>lệ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điểm</a:t>
            </a:r>
            <a:r>
              <a:rPr lang="en-US" sz="2500" dirty="0"/>
              <a:t> </a:t>
            </a:r>
            <a:r>
              <a:rPr lang="en-US" sz="2500" b="1" dirty="0"/>
              <a:t>True Positive</a:t>
            </a:r>
            <a:r>
              <a:rPr lang="en-US" sz="2500" dirty="0"/>
              <a:t> (TP) </a:t>
            </a:r>
            <a:r>
              <a:rPr lang="en-US" sz="2500" dirty="0" err="1"/>
              <a:t>trong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điểm</a:t>
            </a:r>
            <a:r>
              <a:rPr lang="en-US" sz="2500" dirty="0"/>
              <a:t> </a:t>
            </a:r>
            <a:r>
              <a:rPr lang="en-US" sz="2500" b="1" dirty="0" err="1"/>
              <a:t>thực</a:t>
            </a:r>
            <a:r>
              <a:rPr lang="en-US" sz="2500" b="1" dirty="0"/>
              <a:t> </a:t>
            </a:r>
            <a:r>
              <a:rPr lang="en-US" sz="2500" b="1" dirty="0" err="1"/>
              <a:t>sự</a:t>
            </a:r>
            <a:r>
              <a:rPr lang="en-US" sz="2500" b="1" dirty="0"/>
              <a:t> </a:t>
            </a:r>
            <a:r>
              <a:rPr lang="en-US" sz="2500" b="1" dirty="0" err="1"/>
              <a:t>là</a:t>
            </a:r>
            <a:r>
              <a:rPr lang="en-US" sz="2500" dirty="0"/>
              <a:t> </a:t>
            </a:r>
            <a:r>
              <a:rPr lang="en-US" sz="2500" b="1" dirty="0"/>
              <a:t>Positive</a:t>
            </a:r>
            <a:r>
              <a:rPr lang="en-US" sz="2500" dirty="0"/>
              <a:t>.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/>
              <a:t>F1_score</a:t>
            </a:r>
            <a:r>
              <a:rPr lang="en-US" sz="2500" dirty="0"/>
              <a:t>: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tiên</a:t>
            </a:r>
            <a:r>
              <a:rPr lang="en-US" sz="2500" dirty="0"/>
              <a:t> </a:t>
            </a:r>
            <a:r>
              <a:rPr lang="en-US" sz="2500" dirty="0" err="1"/>
              <a:t>quyết</a:t>
            </a:r>
            <a:r>
              <a:rPr lang="en-US" sz="2500" dirty="0"/>
              <a:t>, </a:t>
            </a:r>
            <a:r>
              <a:rPr lang="en-US" sz="2500" dirty="0" err="1"/>
              <a:t>quyết</a:t>
            </a:r>
            <a:r>
              <a:rPr lang="en-US" sz="2500" dirty="0"/>
              <a:t> </a:t>
            </a:r>
            <a:r>
              <a:rPr lang="en-US" sz="2500" dirty="0" err="1"/>
              <a:t>định</a:t>
            </a:r>
            <a:r>
              <a:rPr lang="en-US" sz="2500" dirty="0"/>
              <a:t> </a:t>
            </a:r>
            <a:r>
              <a:rPr lang="en-US" sz="2500" dirty="0" err="1"/>
              <a:t>tính</a:t>
            </a:r>
            <a:r>
              <a:rPr lang="en-US" sz="2500" dirty="0"/>
              <a:t> </a:t>
            </a:r>
            <a:r>
              <a:rPr lang="en-US" sz="2500" dirty="0" err="1"/>
              <a:t>đúng</a:t>
            </a:r>
            <a:r>
              <a:rPr lang="en-US" sz="2500" dirty="0"/>
              <a:t> </a:t>
            </a:r>
            <a:r>
              <a:rPr lang="en-US" sz="2500" dirty="0" err="1"/>
              <a:t>của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. Đ</a:t>
            </a:r>
            <a:r>
              <a:rPr lang="vi-VN" sz="2500" dirty="0"/>
              <a:t>ư</a:t>
            </a:r>
            <a:r>
              <a:rPr lang="en-US" sz="2500" dirty="0" err="1"/>
              <a:t>ợc</a:t>
            </a:r>
            <a:r>
              <a:rPr lang="en-US" sz="2500" dirty="0"/>
              <a:t> </a:t>
            </a:r>
            <a:r>
              <a:rPr lang="en-US" sz="2500" dirty="0" err="1"/>
              <a:t>tính</a:t>
            </a:r>
            <a:r>
              <a:rPr lang="en-US" sz="2500" dirty="0"/>
              <a:t> </a:t>
            </a:r>
            <a:r>
              <a:rPr lang="en-US" sz="2500" dirty="0" err="1"/>
              <a:t>từ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b="1" dirty="0"/>
              <a:t>Precision</a:t>
            </a:r>
            <a:r>
              <a:rPr lang="en-US" sz="2500" dirty="0"/>
              <a:t> </a:t>
            </a:r>
            <a:r>
              <a:rPr lang="en-US" sz="2500" dirty="0" err="1"/>
              <a:t>và</a:t>
            </a:r>
            <a:r>
              <a:rPr lang="en-US" sz="2500" dirty="0"/>
              <a:t> </a:t>
            </a:r>
            <a:r>
              <a:rPr lang="en-US" sz="2500" b="1" dirty="0"/>
              <a:t>Recall</a:t>
            </a:r>
            <a:r>
              <a:rPr lang="en-US" sz="2500" dirty="0"/>
              <a:t>.</a:t>
            </a: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7B20A096-3CFB-4136-8F88-8A41EC0D2E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686602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K-Nearest Neighbors</a:t>
            </a:r>
            <a:endParaRPr sz="6000" spc="215" dirty="0"/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534C4752-AAA3-48F6-AB65-186A6C8E6748}"/>
              </a:ext>
            </a:extLst>
          </p:cNvPr>
          <p:cNvPicPr/>
          <p:nvPr/>
        </p:nvPicPr>
        <p:blipFill rotWithShape="1">
          <a:blip r:embed="rId4"/>
          <a:srcRect r="53014"/>
          <a:stretch/>
        </p:blipFill>
        <p:spPr>
          <a:xfrm>
            <a:off x="1223499" y="3184955"/>
            <a:ext cx="8911102" cy="460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4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707531" y="8689870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746317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522846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3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3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6509228-9189-4049-92F2-150B36116EA9}"/>
              </a:ext>
            </a:extLst>
          </p:cNvPr>
          <p:cNvSpPr txBox="1"/>
          <p:nvPr/>
        </p:nvSpPr>
        <p:spPr>
          <a:xfrm>
            <a:off x="1287372" y="2780040"/>
            <a:ext cx="2760417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 err="1"/>
              <a:t>Nhận</a:t>
            </a:r>
            <a:r>
              <a:rPr lang="en-US" sz="3000" u="sng" dirty="0"/>
              <a:t> </a:t>
            </a:r>
            <a:r>
              <a:rPr lang="en-US" sz="3000" u="sng" dirty="0" err="1"/>
              <a:t>xét</a:t>
            </a:r>
            <a:r>
              <a:rPr lang="en-US" sz="2500" dirty="0"/>
              <a:t>: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F96E28F-073F-4751-A9B8-FC28133CDA29}"/>
              </a:ext>
            </a:extLst>
          </p:cNvPr>
          <p:cNvSpPr txBox="1"/>
          <p:nvPr/>
        </p:nvSpPr>
        <p:spPr>
          <a:xfrm>
            <a:off x="1506082" y="3493312"/>
            <a:ext cx="7619454" cy="464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Accuracy, Precision, Recall, F1 </a:t>
            </a:r>
            <a:r>
              <a:rPr lang="en-US" sz="2500" dirty="0" err="1"/>
              <a:t>khá</a:t>
            </a:r>
            <a:r>
              <a:rPr lang="en-US" sz="2500" dirty="0"/>
              <a:t> </a:t>
            </a:r>
            <a:r>
              <a:rPr lang="en-US" sz="2500" dirty="0" err="1"/>
              <a:t>cao</a:t>
            </a:r>
            <a:r>
              <a:rPr lang="en-US" sz="2500" dirty="0"/>
              <a:t>, </a:t>
            </a:r>
            <a:r>
              <a:rPr lang="en-US" sz="2500" dirty="0" err="1"/>
              <a:t>lần</a:t>
            </a:r>
            <a:r>
              <a:rPr lang="en-US" sz="2500" dirty="0"/>
              <a:t> </a:t>
            </a:r>
            <a:r>
              <a:rPr lang="en-US" sz="2500" dirty="0" err="1"/>
              <a:t>lượt</a:t>
            </a:r>
            <a:r>
              <a:rPr lang="en-US" sz="2500" dirty="0"/>
              <a:t> </a:t>
            </a:r>
            <a:r>
              <a:rPr lang="en-US" sz="2500" dirty="0" err="1"/>
              <a:t>là</a:t>
            </a:r>
            <a:r>
              <a:rPr lang="en-US" sz="2500" dirty="0"/>
              <a:t> 0.999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/>
              <a:t>Minh </a:t>
            </a:r>
            <a:r>
              <a:rPr lang="en-US" sz="2500" dirty="0" err="1"/>
              <a:t>chứng</a:t>
            </a:r>
            <a:r>
              <a:rPr lang="en-US" sz="2500" dirty="0"/>
              <a:t> </a:t>
            </a:r>
            <a:r>
              <a:rPr lang="en-US" sz="2500" dirty="0" err="1"/>
              <a:t>rằng</a:t>
            </a:r>
            <a:r>
              <a:rPr lang="en-US" sz="2500" dirty="0"/>
              <a:t> </a:t>
            </a:r>
            <a:r>
              <a:rPr lang="en-US" sz="2500" dirty="0" err="1"/>
              <a:t>đây</a:t>
            </a:r>
            <a:r>
              <a:rPr lang="en-US" sz="2500" dirty="0"/>
              <a:t> </a:t>
            </a:r>
            <a:r>
              <a:rPr lang="en-US" sz="2500" dirty="0" err="1"/>
              <a:t>là</a:t>
            </a:r>
            <a:r>
              <a:rPr lang="en-US" sz="2500" dirty="0"/>
              <a:t> </a:t>
            </a:r>
            <a:r>
              <a:rPr lang="en-US" sz="2500" dirty="0" err="1"/>
              <a:t>thuật</a:t>
            </a:r>
            <a:r>
              <a:rPr lang="en-US" sz="2500" dirty="0"/>
              <a:t> </a:t>
            </a:r>
            <a:r>
              <a:rPr lang="en-US" sz="2500" dirty="0" err="1"/>
              <a:t>toán</a:t>
            </a:r>
            <a:r>
              <a:rPr lang="en-US" sz="2500" dirty="0"/>
              <a:t> </a:t>
            </a:r>
            <a:r>
              <a:rPr lang="en-US" sz="2500" dirty="0" err="1"/>
              <a:t>rất</a:t>
            </a:r>
            <a:r>
              <a:rPr lang="en-US" sz="2500" dirty="0"/>
              <a:t> </a:t>
            </a:r>
            <a:r>
              <a:rPr lang="en-US" sz="2500" dirty="0" err="1"/>
              <a:t>tốt</a:t>
            </a:r>
            <a:endParaRPr lang="en-US" sz="2500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trên</a:t>
            </a:r>
            <a:r>
              <a:rPr lang="en-US" sz="2500" dirty="0"/>
              <a:t> đ</a:t>
            </a:r>
            <a:r>
              <a:rPr lang="vi-VN" sz="2500" dirty="0"/>
              <a:t>ư</a:t>
            </a:r>
            <a:r>
              <a:rPr lang="en-US" sz="2500" dirty="0" err="1"/>
              <a:t>ờng</a:t>
            </a:r>
            <a:r>
              <a:rPr lang="en-US" sz="2500" dirty="0"/>
              <a:t> </a:t>
            </a:r>
            <a:r>
              <a:rPr lang="en-US" sz="2500" dirty="0" err="1"/>
              <a:t>chéo</a:t>
            </a:r>
            <a:r>
              <a:rPr lang="en-US" sz="2500" dirty="0"/>
              <a:t> </a:t>
            </a:r>
            <a:r>
              <a:rPr lang="en-US" sz="2500" dirty="0" err="1"/>
              <a:t>chính</a:t>
            </a:r>
            <a:r>
              <a:rPr lang="en-US" sz="2500" dirty="0"/>
              <a:t> &gt;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ngoài</a:t>
            </a:r>
            <a:r>
              <a:rPr lang="en-US" sz="2500" dirty="0"/>
              <a:t> </a:t>
            </a:r>
            <a:r>
              <a:rPr lang="en-US" sz="2500" dirty="0" err="1"/>
              <a:t>đường</a:t>
            </a:r>
            <a:r>
              <a:rPr lang="en-US" sz="2500" dirty="0"/>
              <a:t> </a:t>
            </a:r>
            <a:r>
              <a:rPr lang="en-US" sz="2500" dirty="0" err="1"/>
              <a:t>chéo</a:t>
            </a:r>
            <a:r>
              <a:rPr lang="en-US" sz="2500" dirty="0"/>
              <a:t> </a:t>
            </a:r>
            <a:r>
              <a:rPr lang="en-US" sz="2500" dirty="0" err="1"/>
              <a:t>rất</a:t>
            </a:r>
            <a:r>
              <a:rPr lang="en-US" sz="2500" dirty="0"/>
              <a:t> </a:t>
            </a:r>
            <a:r>
              <a:rPr lang="en-US" sz="2500" dirty="0" err="1"/>
              <a:t>nhiều</a:t>
            </a:r>
            <a:endParaRPr lang="en-US" sz="2500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 err="1"/>
              <a:t>Số</a:t>
            </a:r>
            <a:r>
              <a:rPr lang="en-US" sz="2500" dirty="0"/>
              <a:t> l</a:t>
            </a:r>
            <a:r>
              <a:rPr lang="vi-VN" sz="2500" dirty="0"/>
              <a:t>ư</a:t>
            </a:r>
            <a:r>
              <a:rPr lang="en-US" sz="2500" dirty="0" err="1"/>
              <a:t>ợng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bị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r>
              <a:rPr lang="en-US" sz="2500" dirty="0"/>
              <a:t> </a:t>
            </a:r>
            <a:r>
              <a:rPr lang="en-US" sz="2500" dirty="0" err="1"/>
              <a:t>nhầm</a:t>
            </a:r>
            <a:r>
              <a:rPr lang="en-US" sz="2500" dirty="0"/>
              <a:t> </a:t>
            </a:r>
            <a:r>
              <a:rPr lang="en-US" sz="2500" dirty="0" err="1"/>
              <a:t>rất</a:t>
            </a:r>
            <a:r>
              <a:rPr lang="en-US" sz="2500" dirty="0"/>
              <a:t> </a:t>
            </a:r>
            <a:r>
              <a:rPr lang="en-US" sz="2500" dirty="0" err="1"/>
              <a:t>ít</a:t>
            </a:r>
            <a:r>
              <a:rPr lang="en-US" sz="2500" dirty="0"/>
              <a:t> </a:t>
            </a:r>
            <a:r>
              <a:rPr lang="en-US" sz="2500" dirty="0" err="1"/>
              <a:t>và</a:t>
            </a:r>
            <a:r>
              <a:rPr lang="en-US" sz="2500" dirty="0"/>
              <a:t> </a:t>
            </a:r>
            <a:r>
              <a:rPr lang="en-US" sz="2500" dirty="0" err="1"/>
              <a:t>hầu</a:t>
            </a:r>
            <a:r>
              <a:rPr lang="en-US" sz="2500" dirty="0"/>
              <a:t> </a:t>
            </a:r>
            <a:r>
              <a:rPr lang="en-US" sz="2500" dirty="0" err="1"/>
              <a:t>nh</a:t>
            </a:r>
            <a:r>
              <a:rPr lang="vi-VN" sz="2500" dirty="0"/>
              <a:t>ư</a:t>
            </a:r>
            <a:r>
              <a:rPr lang="en-US" sz="2500" dirty="0"/>
              <a:t> </a:t>
            </a:r>
            <a:r>
              <a:rPr lang="en-US" sz="2500" dirty="0" err="1"/>
              <a:t>không</a:t>
            </a:r>
            <a:r>
              <a:rPr lang="en-US" sz="2500" dirty="0"/>
              <a:t> </a:t>
            </a:r>
            <a:r>
              <a:rPr lang="en-US" sz="2500" dirty="0" err="1"/>
              <a:t>đáng</a:t>
            </a:r>
            <a:r>
              <a:rPr lang="en-US" sz="2500" dirty="0"/>
              <a:t> </a:t>
            </a:r>
            <a:r>
              <a:rPr lang="en-US" sz="2500" dirty="0" err="1"/>
              <a:t>kể</a:t>
            </a:r>
            <a:r>
              <a:rPr lang="en-US" sz="2500" dirty="0"/>
              <a:t> </a:t>
            </a:r>
            <a:r>
              <a:rPr lang="en-US" sz="2500" dirty="0" err="1"/>
              <a:t>nên</a:t>
            </a:r>
            <a:r>
              <a:rPr lang="en-US" sz="2500" dirty="0"/>
              <a:t> </a:t>
            </a:r>
            <a:r>
              <a:rPr lang="en-US" sz="2500" dirty="0" err="1"/>
              <a:t>đây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thể</a:t>
            </a:r>
            <a:r>
              <a:rPr lang="en-US" sz="2500" dirty="0"/>
              <a:t> </a:t>
            </a:r>
            <a:r>
              <a:rPr lang="en-US" sz="2500" dirty="0" err="1"/>
              <a:t>là</a:t>
            </a:r>
            <a:r>
              <a:rPr lang="en-US" sz="2500" dirty="0"/>
              <a:t> </a:t>
            </a:r>
            <a:r>
              <a:rPr lang="en-US" sz="2500" dirty="0" err="1"/>
              <a:t>thuật</a:t>
            </a:r>
            <a:r>
              <a:rPr lang="en-US" sz="2500" dirty="0"/>
              <a:t> </a:t>
            </a:r>
            <a:r>
              <a:rPr lang="en-US" sz="2500" dirty="0" err="1"/>
              <a:t>toán</a:t>
            </a:r>
            <a:r>
              <a:rPr lang="en-US" sz="2500" dirty="0"/>
              <a:t> </a:t>
            </a:r>
            <a:r>
              <a:rPr lang="en-US" sz="2500" dirty="0" err="1"/>
              <a:t>dự</a:t>
            </a:r>
            <a:r>
              <a:rPr lang="en-US" sz="2500" dirty="0"/>
              <a:t> </a:t>
            </a:r>
            <a:r>
              <a:rPr lang="en-US" sz="2500" dirty="0" err="1"/>
              <a:t>báo</a:t>
            </a:r>
            <a:r>
              <a:rPr lang="en-US" sz="2500" dirty="0"/>
              <a:t> </a:t>
            </a:r>
            <a:r>
              <a:rPr lang="en-US" sz="2500" dirty="0" err="1"/>
              <a:t>phù</a:t>
            </a:r>
            <a:r>
              <a:rPr lang="en-US" sz="2500" dirty="0"/>
              <a:t> </a:t>
            </a:r>
            <a:r>
              <a:rPr lang="en-US" sz="2500" dirty="0" err="1"/>
              <a:t>hợp</a:t>
            </a:r>
            <a:endParaRPr lang="en-US" sz="2500"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0DEA0069-FD2E-4E46-9222-02A5A6964B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686602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K-Nearest Neighbors</a:t>
            </a:r>
            <a:endParaRPr sz="6000" spc="215" dirty="0"/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CE797A70-1B89-4453-9A6C-5353124D2DD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34601" y="2535902"/>
            <a:ext cx="7195643" cy="638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741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707531" y="8689870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746317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522846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3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4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6509228-9189-4049-92F2-150B36116EA9}"/>
              </a:ext>
            </a:extLst>
          </p:cNvPr>
          <p:cNvSpPr txBox="1"/>
          <p:nvPr/>
        </p:nvSpPr>
        <p:spPr>
          <a:xfrm>
            <a:off x="1480412" y="2717733"/>
            <a:ext cx="4343400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 err="1"/>
              <a:t>Lập</a:t>
            </a:r>
            <a:r>
              <a:rPr lang="en-US" sz="3000" u="sng" dirty="0"/>
              <a:t> </a:t>
            </a:r>
            <a:r>
              <a:rPr lang="en-US" sz="3000" u="sng" dirty="0" err="1"/>
              <a:t>báo</a:t>
            </a:r>
            <a:r>
              <a:rPr lang="en-US" sz="3000" u="sng" dirty="0"/>
              <a:t> </a:t>
            </a:r>
            <a:r>
              <a:rPr lang="en-US" sz="3000" u="sng" dirty="0" err="1"/>
              <a:t>cáo</a:t>
            </a:r>
            <a:r>
              <a:rPr lang="en-US" sz="3000" u="sng" dirty="0"/>
              <a:t> </a:t>
            </a:r>
            <a:r>
              <a:rPr lang="en-US" sz="3000" u="sng" dirty="0" err="1"/>
              <a:t>phân</a:t>
            </a:r>
            <a:r>
              <a:rPr lang="en-US" sz="3000" u="sng" dirty="0"/>
              <a:t> </a:t>
            </a:r>
            <a:r>
              <a:rPr lang="en-US" sz="3000" u="sng" dirty="0" err="1"/>
              <a:t>loại</a:t>
            </a:r>
            <a:r>
              <a:rPr lang="en-US" sz="2500" dirty="0"/>
              <a:t>:</a:t>
            </a: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0488089E-7245-4F0A-B03B-1872DC084A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686602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K-Nearest Neighbors</a:t>
            </a:r>
            <a:endParaRPr sz="6000" spc="215" dirty="0"/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CE44F7BF-7E31-4D39-895B-3F79DE09C981}"/>
              </a:ext>
            </a:extLst>
          </p:cNvPr>
          <p:cNvPicPr/>
          <p:nvPr/>
        </p:nvPicPr>
        <p:blipFill rotWithShape="1">
          <a:blip r:embed="rId4"/>
          <a:srcRect r="42857"/>
          <a:stretch/>
        </p:blipFill>
        <p:spPr>
          <a:xfrm>
            <a:off x="4850830" y="3697857"/>
            <a:ext cx="9753600" cy="443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548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707531" y="8689870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746317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522846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3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5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7AD54918-759F-4943-BF40-32D7B8ACBE29}"/>
              </a:ext>
            </a:extLst>
          </p:cNvPr>
          <p:cNvSpPr txBox="1"/>
          <p:nvPr/>
        </p:nvSpPr>
        <p:spPr>
          <a:xfrm>
            <a:off x="10363200" y="1729263"/>
            <a:ext cx="4343400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000" u="sng" dirty="0" err="1"/>
              <a:t>Kết</a:t>
            </a:r>
            <a:r>
              <a:rPr lang="en-US" sz="3000" u="sng" dirty="0"/>
              <a:t> </a:t>
            </a:r>
            <a:r>
              <a:rPr lang="en-US" sz="3000" u="sng" dirty="0" err="1"/>
              <a:t>quả</a:t>
            </a:r>
            <a:r>
              <a:rPr lang="en-US" sz="3000" u="sng" dirty="0"/>
              <a:t>:</a:t>
            </a:r>
            <a:endParaRPr lang="en-US" sz="25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629D44D-7C4A-4B76-8FBA-28A043B0B0F0}"/>
              </a:ext>
            </a:extLst>
          </p:cNvPr>
          <p:cNvSpPr txBox="1"/>
          <p:nvPr/>
        </p:nvSpPr>
        <p:spPr>
          <a:xfrm>
            <a:off x="1287372" y="3091798"/>
            <a:ext cx="23618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u="sng" dirty="0" err="1"/>
              <a:t>Nhận</a:t>
            </a:r>
            <a:r>
              <a:rPr lang="en-US" sz="3000" u="sng" dirty="0"/>
              <a:t> </a:t>
            </a:r>
            <a:r>
              <a:rPr lang="en-US" sz="3000" u="sng" dirty="0" err="1"/>
              <a:t>xét</a:t>
            </a:r>
            <a:endParaRPr lang="en-US" sz="3000" u="sng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A6F9DCB-8FC9-4D80-BA14-E259B6CCE694}"/>
              </a:ext>
            </a:extLst>
          </p:cNvPr>
          <p:cNvSpPr txBox="1"/>
          <p:nvPr/>
        </p:nvSpPr>
        <p:spPr>
          <a:xfrm>
            <a:off x="1287372" y="3996241"/>
            <a:ext cx="7663588" cy="349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Hầu</a:t>
            </a:r>
            <a:r>
              <a:rPr lang="en-US" sz="2500" dirty="0"/>
              <a:t> </a:t>
            </a:r>
            <a:r>
              <a:rPr lang="en-US" sz="2500" dirty="0" err="1"/>
              <a:t>như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 </a:t>
            </a:r>
            <a:r>
              <a:rPr lang="en-US" sz="2500" dirty="0" err="1"/>
              <a:t>đều</a:t>
            </a:r>
            <a:r>
              <a:rPr lang="en-US" sz="2500" dirty="0"/>
              <a:t> </a:t>
            </a:r>
            <a:r>
              <a:rPr lang="en-US" sz="2500" dirty="0" err="1"/>
              <a:t>cho</a:t>
            </a:r>
            <a:r>
              <a:rPr lang="en-US" sz="2500" dirty="0"/>
              <a:t> </a:t>
            </a:r>
            <a:r>
              <a:rPr lang="en-US" sz="2500" dirty="0" err="1"/>
              <a:t>kết</a:t>
            </a:r>
            <a:r>
              <a:rPr lang="en-US" sz="2500" dirty="0"/>
              <a:t> </a:t>
            </a:r>
            <a:r>
              <a:rPr lang="en-US" sz="2500" dirty="0" err="1"/>
              <a:t>quả</a:t>
            </a:r>
            <a:r>
              <a:rPr lang="en-US" sz="2500" dirty="0"/>
              <a:t> </a:t>
            </a:r>
            <a:r>
              <a:rPr lang="en-US" sz="2500" dirty="0" err="1"/>
              <a:t>dự</a:t>
            </a:r>
            <a:r>
              <a:rPr lang="en-US" sz="2500" dirty="0"/>
              <a:t> </a:t>
            </a:r>
            <a:r>
              <a:rPr lang="en-US" sz="2500" dirty="0" err="1"/>
              <a:t>đoán</a:t>
            </a:r>
            <a:r>
              <a:rPr lang="en-US" sz="2500" dirty="0"/>
              <a:t> </a:t>
            </a:r>
            <a:r>
              <a:rPr lang="en-US" sz="2500" dirty="0" err="1"/>
              <a:t>đúng</a:t>
            </a:r>
            <a:r>
              <a:rPr lang="en-US" sz="2500" dirty="0"/>
              <a:t>.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thông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&lt; 1 đ</a:t>
            </a:r>
            <a:r>
              <a:rPr lang="vi-VN" sz="2500" dirty="0"/>
              <a:t>ư</a:t>
            </a:r>
            <a:r>
              <a:rPr lang="en-US" sz="2500" dirty="0" err="1"/>
              <a:t>ợc</a:t>
            </a:r>
            <a:r>
              <a:rPr lang="en-US" sz="2500" dirty="0"/>
              <a:t> </a:t>
            </a:r>
            <a:r>
              <a:rPr lang="en-US" sz="2500" dirty="0" err="1"/>
              <a:t>hiển</a:t>
            </a:r>
            <a:r>
              <a:rPr lang="en-US" sz="2500" dirty="0"/>
              <a:t> </a:t>
            </a:r>
            <a:r>
              <a:rPr lang="en-US" sz="2500" dirty="0" err="1"/>
              <a:t>thị</a:t>
            </a:r>
            <a:r>
              <a:rPr lang="en-US" sz="2500" dirty="0"/>
              <a:t> </a:t>
            </a:r>
            <a:r>
              <a:rPr lang="en-US" sz="2500" dirty="0" err="1"/>
              <a:t>tức</a:t>
            </a:r>
            <a:r>
              <a:rPr lang="en-US" sz="2500" dirty="0"/>
              <a:t> ở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 </a:t>
            </a:r>
            <a:r>
              <a:rPr lang="en-US" sz="2500" dirty="0" err="1"/>
              <a:t>đó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bị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r>
              <a:rPr lang="en-US" sz="2500" dirty="0"/>
              <a:t> </a:t>
            </a:r>
            <a:r>
              <a:rPr lang="en-US" sz="2500" dirty="0" err="1"/>
              <a:t>sai</a:t>
            </a:r>
            <a:r>
              <a:rPr lang="en-US" sz="2500" dirty="0"/>
              <a:t>. </a:t>
            </a:r>
            <a:r>
              <a:rPr lang="en-US" sz="2500" dirty="0" err="1"/>
              <a:t>Tuy</a:t>
            </a:r>
            <a:r>
              <a:rPr lang="en-US" sz="2500" dirty="0"/>
              <a:t> </a:t>
            </a:r>
            <a:r>
              <a:rPr lang="en-US" sz="2500" dirty="0" err="1"/>
              <a:t>nhiên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này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phần</a:t>
            </a:r>
            <a:r>
              <a:rPr lang="en-US" sz="2500" dirty="0"/>
              <a:t> </a:t>
            </a:r>
            <a:r>
              <a:rPr lang="en-US" sz="2500" dirty="0" err="1"/>
              <a:t>trăm</a:t>
            </a:r>
            <a:r>
              <a:rPr lang="en-US" sz="2500" dirty="0"/>
              <a:t> </a:t>
            </a:r>
            <a:r>
              <a:rPr lang="en-US" sz="2500" dirty="0" err="1"/>
              <a:t>sai</a:t>
            </a:r>
            <a:r>
              <a:rPr lang="en-US" sz="2500" dirty="0"/>
              <a:t> </a:t>
            </a:r>
            <a:r>
              <a:rPr lang="en-US" sz="2500" dirty="0" err="1"/>
              <a:t>đó</a:t>
            </a:r>
            <a:r>
              <a:rPr lang="en-US" sz="2500" dirty="0"/>
              <a:t> </a:t>
            </a:r>
            <a:r>
              <a:rPr lang="en-US" sz="2500" dirty="0" err="1"/>
              <a:t>không</a:t>
            </a:r>
            <a:r>
              <a:rPr lang="en-US" sz="2500" dirty="0"/>
              <a:t> </a:t>
            </a:r>
            <a:r>
              <a:rPr lang="en-US" sz="2500" dirty="0" err="1"/>
              <a:t>đáng</a:t>
            </a:r>
            <a:r>
              <a:rPr lang="en-US" sz="2500" dirty="0"/>
              <a:t> </a:t>
            </a:r>
            <a:r>
              <a:rPr lang="en-US" sz="2500" dirty="0" err="1"/>
              <a:t>kể</a:t>
            </a:r>
            <a:r>
              <a:rPr lang="en-US" sz="2500" dirty="0"/>
              <a:t>, </a:t>
            </a:r>
            <a:r>
              <a:rPr lang="en-US" sz="2500" dirty="0" err="1"/>
              <a:t>cao</a:t>
            </a:r>
            <a:r>
              <a:rPr lang="en-US" sz="2500" dirty="0"/>
              <a:t> </a:t>
            </a:r>
            <a:r>
              <a:rPr lang="en-US" sz="2500" dirty="0" err="1"/>
              <a:t>nhất</a:t>
            </a:r>
            <a:r>
              <a:rPr lang="en-US" sz="2500" dirty="0"/>
              <a:t> </a:t>
            </a:r>
            <a:r>
              <a:rPr lang="en-US" sz="2500" dirty="0" err="1"/>
              <a:t>chỉ</a:t>
            </a:r>
            <a:r>
              <a:rPr lang="en-US" sz="2500" dirty="0"/>
              <a:t> </a:t>
            </a:r>
            <a:r>
              <a:rPr lang="en-US" sz="2500" dirty="0" err="1"/>
              <a:t>sai</a:t>
            </a:r>
            <a:r>
              <a:rPr lang="en-US" sz="2500" dirty="0"/>
              <a:t> </a:t>
            </a:r>
            <a:r>
              <a:rPr lang="en-US" sz="2500" dirty="0" err="1"/>
              <a:t>lệch</a:t>
            </a:r>
            <a:r>
              <a:rPr lang="en-US" sz="2500" dirty="0"/>
              <a:t> 2% ở </a:t>
            </a:r>
            <a:r>
              <a:rPr lang="en-US" sz="2500" dirty="0" err="1"/>
              <a:t>nhãn</a:t>
            </a:r>
            <a:r>
              <a:rPr lang="en-US" sz="2500" dirty="0"/>
              <a:t> </a:t>
            </a:r>
            <a:r>
              <a:rPr lang="en-US" sz="2500" b="1" dirty="0"/>
              <a:t>Others</a:t>
            </a: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A11704BC-E741-4086-9101-370F54DEBD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686602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K-Nearest Neighbors</a:t>
            </a:r>
            <a:endParaRPr sz="6000" spc="215" dirty="0"/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C4C9E8AB-11DC-4BE4-90AA-4EFD61C0749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629591" y="2860570"/>
            <a:ext cx="7663588" cy="566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21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707531" y="8689870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746317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522846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3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6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6509228-9189-4049-92F2-150B36116EA9}"/>
              </a:ext>
            </a:extLst>
          </p:cNvPr>
          <p:cNvSpPr txBox="1"/>
          <p:nvPr/>
        </p:nvSpPr>
        <p:spPr>
          <a:xfrm>
            <a:off x="9144000" y="1638300"/>
            <a:ext cx="568238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 err="1"/>
              <a:t>Mô</a:t>
            </a:r>
            <a:r>
              <a:rPr lang="en-US" sz="3000" u="sng" dirty="0"/>
              <a:t> </a:t>
            </a:r>
            <a:r>
              <a:rPr lang="en-US" sz="3000" u="sng" dirty="0" err="1"/>
              <a:t>hình</a:t>
            </a:r>
            <a:r>
              <a:rPr lang="en-US" sz="3000" u="sng" dirty="0"/>
              <a:t> </a:t>
            </a:r>
            <a:r>
              <a:rPr lang="en-US" sz="3000" u="sng" dirty="0" err="1"/>
              <a:t>phân</a:t>
            </a:r>
            <a:r>
              <a:rPr lang="en-US" sz="3000" u="sng" dirty="0"/>
              <a:t> </a:t>
            </a:r>
            <a:r>
              <a:rPr lang="en-US" sz="3000" u="sng" dirty="0" err="1"/>
              <a:t>cấp</a:t>
            </a:r>
            <a:r>
              <a:rPr lang="en-US" sz="3000" u="sng" dirty="0"/>
              <a:t> </a:t>
            </a:r>
            <a:r>
              <a:rPr lang="en-US" sz="3000" u="sng" dirty="0" err="1"/>
              <a:t>theo</a:t>
            </a:r>
            <a:r>
              <a:rPr lang="en-US" sz="3000" u="sng" dirty="0"/>
              <a:t> </a:t>
            </a:r>
            <a:r>
              <a:rPr lang="en-US" sz="3000" u="sng" dirty="0" err="1"/>
              <a:t>màu</a:t>
            </a:r>
            <a:endParaRPr lang="en-US" sz="2500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6645BF1E-DAF1-4F5C-AECF-46E5BC14BFB9}"/>
              </a:ext>
            </a:extLst>
          </p:cNvPr>
          <p:cNvSpPr txBox="1"/>
          <p:nvPr/>
        </p:nvSpPr>
        <p:spPr>
          <a:xfrm>
            <a:off x="1277847" y="2989664"/>
            <a:ext cx="7399429" cy="5341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 err="1"/>
              <a:t>Nhận</a:t>
            </a:r>
            <a:r>
              <a:rPr lang="en-US" sz="3000" u="sng" dirty="0"/>
              <a:t> </a:t>
            </a:r>
            <a:r>
              <a:rPr lang="en-US" sz="3000" u="sng" dirty="0" err="1"/>
              <a:t>xét</a:t>
            </a:r>
            <a:r>
              <a:rPr lang="en-US" sz="3000" u="sng" dirty="0"/>
              <a:t>:</a:t>
            </a:r>
          </a:p>
          <a:p>
            <a:pPr marL="914400" lvl="1" indent="-4572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Với</a:t>
            </a:r>
            <a:r>
              <a:rPr lang="en-US" sz="2500" dirty="0"/>
              <a:t> </a:t>
            </a:r>
            <a:r>
              <a:rPr lang="en-US" sz="2500" dirty="0" err="1"/>
              <a:t>màu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từ</a:t>
            </a:r>
            <a:r>
              <a:rPr lang="en-US" sz="2500" dirty="0"/>
              <a:t> </a:t>
            </a:r>
            <a:r>
              <a:rPr lang="en-US" sz="2500" dirty="0" err="1"/>
              <a:t>sắc</a:t>
            </a:r>
            <a:r>
              <a:rPr lang="en-US" sz="2500" dirty="0"/>
              <a:t> </a:t>
            </a:r>
            <a:r>
              <a:rPr lang="en-US" sz="2500" dirty="0" err="1"/>
              <a:t>nhạt</a:t>
            </a:r>
            <a:r>
              <a:rPr lang="en-US" sz="2500" dirty="0"/>
              <a:t> </a:t>
            </a:r>
            <a:r>
              <a:rPr lang="en-US" sz="2500" dirty="0" err="1"/>
              <a:t>tới</a:t>
            </a:r>
            <a:r>
              <a:rPr lang="en-US" sz="2500" dirty="0"/>
              <a:t> </a:t>
            </a:r>
            <a:r>
              <a:rPr lang="en-US" sz="2500" dirty="0" err="1"/>
              <a:t>đậm</a:t>
            </a:r>
            <a:r>
              <a:rPr lang="en-US" sz="2500" dirty="0"/>
              <a:t>, </a:t>
            </a:r>
            <a:r>
              <a:rPr lang="en-US" sz="2500" dirty="0" err="1"/>
              <a:t>màu</a:t>
            </a:r>
            <a:r>
              <a:rPr lang="en-US" sz="2500" dirty="0"/>
              <a:t> </a:t>
            </a:r>
            <a:r>
              <a:rPr lang="en-US" sz="2500" dirty="0" err="1"/>
              <a:t>càng</a:t>
            </a:r>
            <a:r>
              <a:rPr lang="en-US" sz="2500" dirty="0"/>
              <a:t> </a:t>
            </a:r>
            <a:r>
              <a:rPr lang="en-US" sz="2500" dirty="0" err="1"/>
              <a:t>nhạt</a:t>
            </a:r>
            <a:r>
              <a:rPr lang="en-US" sz="2500" dirty="0"/>
              <a:t>, </a:t>
            </a:r>
            <a:r>
              <a:rPr lang="en-US" sz="2500" dirty="0" err="1"/>
              <a:t>độ</a:t>
            </a:r>
            <a:r>
              <a:rPr lang="en-US" sz="2500" dirty="0"/>
              <a:t> </a:t>
            </a:r>
            <a:r>
              <a:rPr lang="en-US" sz="2500" dirty="0" err="1"/>
              <a:t>chính</a:t>
            </a:r>
            <a:r>
              <a:rPr lang="en-US" sz="2500" dirty="0"/>
              <a:t> </a:t>
            </a:r>
            <a:r>
              <a:rPr lang="en-US" sz="2500" dirty="0" err="1"/>
              <a:t>xác</a:t>
            </a:r>
            <a:r>
              <a:rPr lang="en-US" sz="2500" dirty="0"/>
              <a:t> </a:t>
            </a:r>
            <a:r>
              <a:rPr lang="en-US" sz="2500" dirty="0" err="1"/>
              <a:t>của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 </a:t>
            </a:r>
            <a:r>
              <a:rPr lang="en-US" sz="2500" dirty="0" err="1"/>
              <a:t>đó</a:t>
            </a:r>
            <a:r>
              <a:rPr lang="en-US" sz="2500" dirty="0"/>
              <a:t> </a:t>
            </a:r>
            <a:r>
              <a:rPr lang="en-US" sz="2500" dirty="0" err="1"/>
              <a:t>càng</a:t>
            </a:r>
            <a:r>
              <a:rPr lang="en-US" sz="2500" dirty="0"/>
              <a:t> </a:t>
            </a:r>
            <a:r>
              <a:rPr lang="en-US" sz="2500" dirty="0" err="1"/>
              <a:t>thấp</a:t>
            </a:r>
            <a:r>
              <a:rPr lang="en-US" sz="2500" dirty="0"/>
              <a:t>.</a:t>
            </a:r>
          </a:p>
          <a:p>
            <a:pPr marL="914400" lvl="1" indent="-4572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/>
              <a:t>Ở </a:t>
            </a:r>
            <a:r>
              <a:rPr lang="en-US" sz="2500" dirty="0" err="1"/>
              <a:t>đây</a:t>
            </a:r>
            <a:r>
              <a:rPr lang="en-US" sz="2500" dirty="0"/>
              <a:t>,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thuộc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Others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tỉ</a:t>
            </a:r>
            <a:r>
              <a:rPr lang="en-US" sz="2500" dirty="0"/>
              <a:t> </a:t>
            </a:r>
            <a:r>
              <a:rPr lang="en-US" sz="2500" dirty="0" err="1"/>
              <a:t>lệ</a:t>
            </a:r>
            <a:r>
              <a:rPr lang="en-US" sz="2500" dirty="0"/>
              <a:t> </a:t>
            </a:r>
            <a:r>
              <a:rPr lang="en-US" sz="2500" dirty="0" err="1"/>
              <a:t>bị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r>
              <a:rPr lang="en-US" sz="2500" dirty="0"/>
              <a:t> </a:t>
            </a:r>
            <a:r>
              <a:rPr lang="en-US" sz="2500" dirty="0" err="1"/>
              <a:t>đúng</a:t>
            </a:r>
            <a:r>
              <a:rPr lang="en-US" sz="2500" dirty="0"/>
              <a:t> </a:t>
            </a:r>
            <a:r>
              <a:rPr lang="en-US" sz="2500" dirty="0" err="1"/>
              <a:t>thấp</a:t>
            </a:r>
            <a:r>
              <a:rPr lang="en-US" sz="2500" dirty="0"/>
              <a:t> </a:t>
            </a:r>
            <a:r>
              <a:rPr lang="en-US" sz="2500" dirty="0" err="1"/>
              <a:t>nhất</a:t>
            </a:r>
            <a:r>
              <a:rPr lang="en-US" sz="2500" dirty="0"/>
              <a:t> </a:t>
            </a:r>
            <a:r>
              <a:rPr lang="en-US" sz="2500" dirty="0" err="1"/>
              <a:t>với</a:t>
            </a:r>
            <a:r>
              <a:rPr lang="en-US" sz="2500" dirty="0"/>
              <a:t> 98.4%.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này</a:t>
            </a:r>
            <a:r>
              <a:rPr lang="en-US" sz="2500" dirty="0"/>
              <a:t> </a:t>
            </a:r>
            <a:r>
              <a:rPr lang="en-US" sz="2500" dirty="0" err="1"/>
              <a:t>chênh</a:t>
            </a:r>
            <a:r>
              <a:rPr lang="en-US" sz="2500" dirty="0"/>
              <a:t> </a:t>
            </a:r>
            <a:r>
              <a:rPr lang="en-US" sz="2500" dirty="0" err="1"/>
              <a:t>lệch</a:t>
            </a:r>
            <a:r>
              <a:rPr lang="en-US" sz="2500" dirty="0"/>
              <a:t> </a:t>
            </a:r>
            <a:r>
              <a:rPr lang="en-US" sz="2500" dirty="0" err="1"/>
              <a:t>rất</a:t>
            </a:r>
            <a:r>
              <a:rPr lang="en-US" sz="2500" dirty="0"/>
              <a:t> </a:t>
            </a:r>
            <a:r>
              <a:rPr lang="en-US" sz="2500" dirty="0" err="1"/>
              <a:t>thấp</a:t>
            </a:r>
            <a:r>
              <a:rPr lang="en-US" sz="2500" dirty="0"/>
              <a:t> </a:t>
            </a:r>
            <a:r>
              <a:rPr lang="en-US" sz="2500" dirty="0" err="1"/>
              <a:t>với</a:t>
            </a:r>
            <a:r>
              <a:rPr lang="en-US" sz="2500" dirty="0"/>
              <a:t> </a:t>
            </a:r>
            <a:r>
              <a:rPr lang="en-US" sz="2500" dirty="0" err="1"/>
              <a:t>bộ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endParaRPr lang="en-US" sz="2500" dirty="0"/>
          </a:p>
          <a:p>
            <a:pPr marL="914400" lvl="1" indent="-4572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Thuật</a:t>
            </a:r>
            <a:r>
              <a:rPr lang="en-US" sz="2500" dirty="0"/>
              <a:t> </a:t>
            </a:r>
            <a:r>
              <a:rPr lang="en-US" sz="2500" dirty="0" err="1"/>
              <a:t>toán</a:t>
            </a:r>
            <a:r>
              <a:rPr lang="en-US" sz="2500" dirty="0"/>
              <a:t> </a:t>
            </a:r>
            <a:r>
              <a:rPr lang="en-US" sz="2500" dirty="0" err="1"/>
              <a:t>này</a:t>
            </a:r>
            <a:r>
              <a:rPr lang="en-US" sz="2500" dirty="0"/>
              <a:t> </a:t>
            </a:r>
            <a:r>
              <a:rPr lang="en-US" sz="2500" dirty="0" err="1"/>
              <a:t>rất</a:t>
            </a:r>
            <a:r>
              <a:rPr lang="en-US" sz="2500" dirty="0"/>
              <a:t> </a:t>
            </a:r>
            <a:r>
              <a:rPr lang="en-US" sz="2500" dirty="0" err="1"/>
              <a:t>phù</a:t>
            </a:r>
            <a:r>
              <a:rPr lang="en-US" sz="2500" dirty="0"/>
              <a:t> </a:t>
            </a:r>
            <a:r>
              <a:rPr lang="en-US" sz="2500" dirty="0" err="1"/>
              <a:t>hợp</a:t>
            </a:r>
            <a:r>
              <a:rPr lang="en-US" sz="2500" dirty="0"/>
              <a:t> do </a:t>
            </a:r>
            <a:r>
              <a:rPr lang="en-US" sz="2500" dirty="0" err="1"/>
              <a:t>độ</a:t>
            </a:r>
            <a:r>
              <a:rPr lang="en-US" sz="2500" dirty="0"/>
              <a:t> </a:t>
            </a:r>
            <a:r>
              <a:rPr lang="en-US" sz="2500" dirty="0" err="1"/>
              <a:t>chính</a:t>
            </a:r>
            <a:r>
              <a:rPr lang="en-US" sz="2500" dirty="0"/>
              <a:t> </a:t>
            </a:r>
            <a:r>
              <a:rPr lang="en-US" sz="2500" dirty="0" err="1"/>
              <a:t>xác</a:t>
            </a:r>
            <a:r>
              <a:rPr lang="en-US" sz="2500" dirty="0"/>
              <a:t> ở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r>
              <a:rPr lang="en-US" sz="2500" dirty="0"/>
              <a:t> </a:t>
            </a:r>
            <a:r>
              <a:rPr lang="en-US" sz="2500" dirty="0" err="1"/>
              <a:t>rất</a:t>
            </a:r>
            <a:r>
              <a:rPr lang="en-US" sz="2500" dirty="0"/>
              <a:t> </a:t>
            </a:r>
            <a:r>
              <a:rPr lang="en-US" sz="2500" dirty="0" err="1"/>
              <a:t>đều</a:t>
            </a:r>
            <a:r>
              <a:rPr lang="en-US" sz="2500" dirty="0"/>
              <a:t> </a:t>
            </a:r>
            <a:r>
              <a:rPr lang="en-US" sz="2500" dirty="0" err="1"/>
              <a:t>nhau</a:t>
            </a:r>
            <a:r>
              <a:rPr lang="en-US" sz="2500" dirty="0"/>
              <a:t> </a:t>
            </a:r>
            <a:r>
              <a:rPr lang="en-US" sz="2500" dirty="0" err="1"/>
              <a:t>và</a:t>
            </a:r>
            <a:r>
              <a:rPr lang="en-US" sz="2500" dirty="0"/>
              <a:t> </a:t>
            </a:r>
            <a:r>
              <a:rPr lang="en-US" sz="2500" dirty="0" err="1"/>
              <a:t>chênh</a:t>
            </a:r>
            <a:r>
              <a:rPr lang="en-US" sz="2500" dirty="0"/>
              <a:t> </a:t>
            </a:r>
            <a:r>
              <a:rPr lang="en-US" sz="2500" dirty="0" err="1"/>
              <a:t>nhau</a:t>
            </a:r>
            <a:r>
              <a:rPr lang="en-US" sz="2500" dirty="0"/>
              <a:t> </a:t>
            </a:r>
            <a:r>
              <a:rPr lang="en-US" sz="2500" dirty="0" err="1"/>
              <a:t>không</a:t>
            </a:r>
            <a:r>
              <a:rPr lang="en-US" sz="2500" dirty="0"/>
              <a:t> </a:t>
            </a:r>
            <a:r>
              <a:rPr lang="en-US" sz="2500" dirty="0" err="1"/>
              <a:t>đáng</a:t>
            </a:r>
            <a:r>
              <a:rPr lang="en-US" sz="2500" dirty="0"/>
              <a:t> </a:t>
            </a:r>
            <a:r>
              <a:rPr lang="en-US" sz="2500" dirty="0" err="1"/>
              <a:t>kể</a:t>
            </a:r>
            <a:r>
              <a:rPr lang="en-US" sz="2500" dirty="0"/>
              <a:t>.</a:t>
            </a: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A9B02687-78E8-4B1C-B5C6-7D4EA50EA2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6866028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K-Nearest Neighbors</a:t>
            </a:r>
            <a:endParaRPr sz="6000" spc="215" dirty="0"/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D0768445-CEF6-4EC4-9282-7F44F9052F1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637688" y="2918761"/>
            <a:ext cx="7010400" cy="548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74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5570627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Ensemble Voting</a:t>
            </a:r>
            <a:endParaRPr sz="6000" spc="215" dirty="0"/>
          </a:p>
        </p:txBody>
      </p:sp>
      <p:sp>
        <p:nvSpPr>
          <p:cNvPr id="7" name="object 7"/>
          <p:cNvSpPr/>
          <p:nvPr/>
        </p:nvSpPr>
        <p:spPr>
          <a:xfrm>
            <a:off x="4707531" y="8667462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667993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667993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667993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723909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500438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3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7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BFF3287E-36EB-4ECD-B942-B15936B60E45}"/>
              </a:ext>
            </a:extLst>
          </p:cNvPr>
          <p:cNvSpPr txBox="1"/>
          <p:nvPr/>
        </p:nvSpPr>
        <p:spPr>
          <a:xfrm>
            <a:off x="8081217" y="1216764"/>
            <a:ext cx="6697572" cy="140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err="1"/>
              <a:t>Dùng</a:t>
            </a:r>
            <a:r>
              <a:rPr lang="en-US" sz="3000" dirty="0"/>
              <a:t> </a:t>
            </a:r>
            <a:r>
              <a:rPr lang="en-US" sz="3000" dirty="0" err="1"/>
              <a:t>hàm</a:t>
            </a:r>
            <a:r>
              <a:rPr lang="en-US" sz="3000" dirty="0"/>
              <a:t> </a:t>
            </a:r>
            <a:r>
              <a:rPr lang="en-US" sz="3000" b="1" dirty="0"/>
              <a:t>Voting Classifier</a:t>
            </a:r>
            <a:r>
              <a:rPr lang="en-US" sz="3000" dirty="0"/>
              <a:t> </a:t>
            </a:r>
            <a:r>
              <a:rPr lang="en-US" sz="3000" dirty="0" err="1"/>
              <a:t>của</a:t>
            </a:r>
            <a:r>
              <a:rPr lang="en-US" sz="3000" dirty="0"/>
              <a:t> </a:t>
            </a:r>
            <a:r>
              <a:rPr lang="en-US" sz="3000" dirty="0" err="1"/>
              <a:t>thư</a:t>
            </a:r>
            <a:r>
              <a:rPr lang="en-US" sz="3000" dirty="0"/>
              <a:t> </a:t>
            </a:r>
            <a:r>
              <a:rPr lang="en-US" sz="3000" dirty="0" err="1"/>
              <a:t>viện</a:t>
            </a:r>
            <a:r>
              <a:rPr lang="en-US" sz="3000" dirty="0"/>
              <a:t> </a:t>
            </a:r>
            <a:r>
              <a:rPr lang="en-US" sz="3000" b="1" dirty="0" err="1"/>
              <a:t>Sklearn</a:t>
            </a:r>
            <a:r>
              <a:rPr lang="en-US" sz="3000" dirty="0"/>
              <a:t> </a:t>
            </a:r>
            <a:r>
              <a:rPr lang="en-US" sz="3000" dirty="0" err="1"/>
              <a:t>để</a:t>
            </a:r>
            <a:r>
              <a:rPr lang="en-US" sz="3000" dirty="0"/>
              <a:t> </a:t>
            </a:r>
            <a:r>
              <a:rPr lang="en-US" sz="3000" dirty="0" err="1"/>
              <a:t>khởi</a:t>
            </a:r>
            <a:r>
              <a:rPr lang="en-US" sz="3000" dirty="0"/>
              <a:t> </a:t>
            </a:r>
            <a:r>
              <a:rPr lang="en-US" sz="3000" dirty="0" err="1"/>
              <a:t>tạo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.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6509228-9189-4049-92F2-150B36116EA9}"/>
              </a:ext>
            </a:extLst>
          </p:cNvPr>
          <p:cNvSpPr txBox="1"/>
          <p:nvPr/>
        </p:nvSpPr>
        <p:spPr>
          <a:xfrm>
            <a:off x="9829800" y="4021897"/>
            <a:ext cx="7672568" cy="3033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 err="1"/>
              <a:t>Thông</a:t>
            </a:r>
            <a:r>
              <a:rPr lang="en-US" sz="3000" u="sng" dirty="0"/>
              <a:t> </a:t>
            </a:r>
            <a:r>
              <a:rPr lang="en-US" sz="3000" u="sng" dirty="0" err="1"/>
              <a:t>số</a:t>
            </a:r>
            <a:r>
              <a:rPr lang="en-US" sz="3000" u="sng" dirty="0"/>
              <a:t> </a:t>
            </a:r>
            <a:r>
              <a:rPr lang="en-US" sz="3000" u="sng" dirty="0" err="1"/>
              <a:t>hàm</a:t>
            </a:r>
            <a:r>
              <a:rPr lang="en-US" sz="3000" u="sng" dirty="0"/>
              <a:t> </a:t>
            </a:r>
            <a:r>
              <a:rPr lang="en-US" sz="3000" u="sng" dirty="0" err="1"/>
              <a:t>khởi</a:t>
            </a:r>
            <a:r>
              <a:rPr lang="en-US" sz="3000" u="sng" dirty="0"/>
              <a:t> </a:t>
            </a:r>
            <a:r>
              <a:rPr lang="en-US" sz="3000" u="sng" dirty="0" err="1"/>
              <a:t>tạo</a:t>
            </a:r>
            <a:r>
              <a:rPr lang="en-US" sz="2500" dirty="0"/>
              <a:t>: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/>
              <a:t>Estimators:		</a:t>
            </a:r>
            <a:r>
              <a:rPr lang="en-US" sz="2500" dirty="0" err="1"/>
              <a:t>Truyền</a:t>
            </a:r>
            <a:r>
              <a:rPr lang="en-US" sz="2500" dirty="0"/>
              <a:t> </a:t>
            </a:r>
            <a:r>
              <a:rPr lang="en-US" sz="2500" dirty="0" err="1"/>
              <a:t>mô</a:t>
            </a:r>
            <a:r>
              <a:rPr lang="en-US" sz="2500" dirty="0"/>
              <a:t> </a:t>
            </a:r>
            <a:r>
              <a:rPr lang="en-US" sz="2500" dirty="0" err="1"/>
              <a:t>hình</a:t>
            </a:r>
            <a:r>
              <a:rPr lang="en-US" sz="2500" dirty="0"/>
              <a:t> </a:t>
            </a:r>
            <a:r>
              <a:rPr lang="en-US" sz="2500" dirty="0" err="1"/>
              <a:t>để</a:t>
            </a:r>
            <a:r>
              <a:rPr lang="en-US" sz="2500" dirty="0"/>
              <a:t> </a:t>
            </a:r>
            <a:r>
              <a:rPr lang="en-US" sz="2500" dirty="0" err="1"/>
              <a:t>bầu</a:t>
            </a:r>
            <a:r>
              <a:rPr lang="en-US" sz="2500" dirty="0"/>
              <a:t> </a:t>
            </a:r>
            <a:r>
              <a:rPr lang="en-US" sz="2500" dirty="0" err="1"/>
              <a:t>chọn</a:t>
            </a:r>
            <a:endParaRPr lang="en-US" sz="2500" dirty="0"/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/>
              <a:t>Weights</a:t>
            </a:r>
            <a:r>
              <a:rPr lang="en-US" sz="2500" dirty="0"/>
              <a:t>:		</a:t>
            </a:r>
            <a:r>
              <a:rPr lang="en-US" sz="2500" dirty="0" err="1"/>
              <a:t>Truyền</a:t>
            </a:r>
            <a:r>
              <a:rPr lang="en-US" sz="2500" dirty="0"/>
              <a:t> </a:t>
            </a:r>
            <a:r>
              <a:rPr lang="en-US" sz="2500" dirty="0" err="1"/>
              <a:t>vào</a:t>
            </a:r>
            <a:r>
              <a:rPr lang="en-US" sz="2500" dirty="0"/>
              <a:t> </a:t>
            </a:r>
            <a:r>
              <a:rPr lang="en-US" sz="2500" dirty="0" err="1"/>
              <a:t>mảng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kích</a:t>
            </a:r>
            <a:r>
              <a:rPr lang="en-US" sz="2500" dirty="0"/>
              <a:t> </a:t>
            </a:r>
            <a:r>
              <a:rPr lang="en-US" sz="2500" dirty="0" err="1"/>
              <a:t>thước</a:t>
            </a:r>
            <a:r>
              <a:rPr lang="en-US" sz="2500" dirty="0"/>
              <a:t> </a:t>
            </a:r>
            <a:r>
              <a:rPr lang="en-US" sz="2500" dirty="0" err="1"/>
              <a:t>tương</a:t>
            </a:r>
            <a:r>
              <a:rPr lang="en-US" sz="2500" dirty="0"/>
              <a:t> </a:t>
            </a:r>
            <a:r>
              <a:rPr lang="en-US" sz="2500" dirty="0" err="1"/>
              <a:t>ứng</a:t>
            </a:r>
            <a:r>
              <a:rPr lang="en-US" sz="2500" dirty="0"/>
              <a:t> </a:t>
            </a:r>
            <a:r>
              <a:rPr lang="en-US" sz="2500" dirty="0" err="1"/>
              <a:t>với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classifer</a:t>
            </a:r>
            <a:endParaRPr lang="en-US" sz="2500" dirty="0"/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 err="1"/>
              <a:t>Flatten_Transform</a:t>
            </a:r>
            <a:r>
              <a:rPr lang="en-US" sz="2500" dirty="0"/>
              <a:t>:	</a:t>
            </a:r>
            <a:r>
              <a:rPr lang="en-US" sz="2500" dirty="0" err="1"/>
              <a:t>Kiểu</a:t>
            </a:r>
            <a:r>
              <a:rPr lang="en-US" sz="2500" dirty="0"/>
              <a:t> bool, </a:t>
            </a:r>
            <a:r>
              <a:rPr lang="en-US" sz="2500" dirty="0" err="1"/>
              <a:t>mặc</a:t>
            </a:r>
            <a:r>
              <a:rPr lang="en-US" sz="2500" dirty="0"/>
              <a:t> </a:t>
            </a:r>
            <a:r>
              <a:rPr lang="en-US" sz="2500" dirty="0" err="1"/>
              <a:t>định</a:t>
            </a:r>
            <a:r>
              <a:rPr lang="en-US" sz="2500" dirty="0"/>
              <a:t> = True</a:t>
            </a:r>
          </a:p>
        </p:txBody>
      </p:sp>
      <p:cxnSp>
        <p:nvCxnSpPr>
          <p:cNvPr id="17" name="Đường nối Thẳng 16">
            <a:extLst>
              <a:ext uri="{FF2B5EF4-FFF2-40B4-BE49-F238E27FC236}">
                <a16:creationId xmlns:a16="http://schemas.microsoft.com/office/drawing/2014/main" id="{4FDB1D97-364E-4F92-9BD3-F1DC93115E60}"/>
              </a:ext>
            </a:extLst>
          </p:cNvPr>
          <p:cNvCxnSpPr/>
          <p:nvPr/>
        </p:nvCxnSpPr>
        <p:spPr>
          <a:xfrm>
            <a:off x="7776417" y="1079761"/>
            <a:ext cx="0" cy="1769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820D8F3E-2110-48FB-B226-79AA69792A66}"/>
              </a:ext>
            </a:extLst>
          </p:cNvPr>
          <p:cNvPicPr/>
          <p:nvPr/>
        </p:nvPicPr>
        <p:blipFill rotWithShape="1">
          <a:blip r:embed="rId4"/>
          <a:srcRect r="25912"/>
          <a:stretch/>
        </p:blipFill>
        <p:spPr>
          <a:xfrm>
            <a:off x="1119368" y="3639707"/>
            <a:ext cx="8360990" cy="37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19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707531" y="8179035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179566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179566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179566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235482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012011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3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8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6509228-9189-4049-92F2-150B36116EA9}"/>
              </a:ext>
            </a:extLst>
          </p:cNvPr>
          <p:cNvSpPr txBox="1"/>
          <p:nvPr/>
        </p:nvSpPr>
        <p:spPr>
          <a:xfrm>
            <a:off x="10291782" y="2422622"/>
            <a:ext cx="6730910" cy="5965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u="sng" dirty="0" err="1"/>
              <a:t>Thông</a:t>
            </a:r>
            <a:r>
              <a:rPr lang="en-US" sz="3200" u="sng" dirty="0"/>
              <a:t> </a:t>
            </a:r>
            <a:r>
              <a:rPr lang="en-US" sz="3200" u="sng" dirty="0" err="1"/>
              <a:t>số</a:t>
            </a:r>
            <a:r>
              <a:rPr lang="en-US" sz="3200" u="sng" dirty="0"/>
              <a:t> </a:t>
            </a:r>
            <a:r>
              <a:rPr lang="en-US" sz="3200" u="sng" dirty="0" err="1"/>
              <a:t>độ</a:t>
            </a:r>
            <a:r>
              <a:rPr lang="en-US" sz="3200" u="sng" dirty="0"/>
              <a:t> </a:t>
            </a:r>
            <a:r>
              <a:rPr lang="en-US" sz="3200" u="sng" dirty="0" err="1"/>
              <a:t>đo</a:t>
            </a:r>
            <a:r>
              <a:rPr lang="en-US" sz="2500" dirty="0"/>
              <a:t>: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 err="1"/>
              <a:t>Accuracy_score</a:t>
            </a:r>
            <a:r>
              <a:rPr lang="en-US" sz="2500" dirty="0"/>
              <a:t>: </a:t>
            </a:r>
            <a:r>
              <a:rPr lang="en-US" sz="2500" dirty="0" err="1"/>
              <a:t>Thông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cho</a:t>
            </a:r>
            <a:r>
              <a:rPr lang="en-US" sz="2500" dirty="0"/>
              <a:t> </a:t>
            </a:r>
            <a:r>
              <a:rPr lang="en-US" sz="2500" dirty="0" err="1"/>
              <a:t>mức</a:t>
            </a:r>
            <a:r>
              <a:rPr lang="en-US" sz="2500" dirty="0"/>
              <a:t> </a:t>
            </a:r>
            <a:r>
              <a:rPr lang="en-US" sz="2500" dirty="0" err="1"/>
              <a:t>độ</a:t>
            </a:r>
            <a:r>
              <a:rPr lang="en-US" sz="2500" dirty="0"/>
              <a:t> </a:t>
            </a:r>
            <a:r>
              <a:rPr lang="en-US" sz="2500" dirty="0" err="1"/>
              <a:t>chính</a:t>
            </a:r>
            <a:r>
              <a:rPr lang="en-US" sz="2500" dirty="0"/>
              <a:t> </a:t>
            </a:r>
            <a:r>
              <a:rPr lang="en-US" sz="2500" dirty="0" err="1"/>
              <a:t>xác</a:t>
            </a:r>
            <a:r>
              <a:rPr lang="en-US" sz="2500" dirty="0"/>
              <a:t> </a:t>
            </a:r>
            <a:r>
              <a:rPr lang="en-US" sz="2500" dirty="0" err="1"/>
              <a:t>của</a:t>
            </a:r>
            <a:r>
              <a:rPr lang="en-US" sz="2500" dirty="0"/>
              <a:t> </a:t>
            </a:r>
            <a:r>
              <a:rPr lang="en-US" sz="2500" dirty="0" err="1"/>
              <a:t>biến</a:t>
            </a:r>
            <a:r>
              <a:rPr lang="en-US" sz="2500" dirty="0"/>
              <a:t> </a:t>
            </a:r>
            <a:r>
              <a:rPr lang="en-US" sz="2500" dirty="0" err="1"/>
              <a:t>dự</a:t>
            </a:r>
            <a:r>
              <a:rPr lang="en-US" sz="2500" dirty="0"/>
              <a:t> </a:t>
            </a:r>
            <a:r>
              <a:rPr lang="en-US" sz="2500" dirty="0" err="1"/>
              <a:t>đoán</a:t>
            </a:r>
            <a:endParaRPr lang="en-US" sz="2500" dirty="0"/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 err="1"/>
              <a:t>Precision_score</a:t>
            </a:r>
            <a:r>
              <a:rPr lang="en-US" sz="2500" dirty="0"/>
              <a:t>: </a:t>
            </a:r>
            <a:r>
              <a:rPr lang="en-US" sz="2500" dirty="0" err="1"/>
              <a:t>Tỉ</a:t>
            </a:r>
            <a:r>
              <a:rPr lang="en-US" sz="2500" dirty="0"/>
              <a:t> </a:t>
            </a:r>
            <a:r>
              <a:rPr lang="en-US" sz="2500" dirty="0" err="1"/>
              <a:t>lệ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điểm</a:t>
            </a:r>
            <a:r>
              <a:rPr lang="en-US" sz="2500" dirty="0"/>
              <a:t> </a:t>
            </a:r>
            <a:r>
              <a:rPr lang="en-US" sz="2500" b="1" dirty="0"/>
              <a:t>True Positive</a:t>
            </a:r>
            <a:r>
              <a:rPr lang="en-US" sz="2500" dirty="0"/>
              <a:t> (TP) </a:t>
            </a:r>
            <a:r>
              <a:rPr lang="en-US" sz="2500" dirty="0" err="1"/>
              <a:t>trong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điểm</a:t>
            </a:r>
            <a:r>
              <a:rPr lang="en-US" sz="2500" dirty="0"/>
              <a:t> </a:t>
            </a:r>
            <a:r>
              <a:rPr lang="en-US" sz="2500" b="1" dirty="0"/>
              <a:t>Positive</a:t>
            </a:r>
            <a:r>
              <a:rPr lang="en-US" sz="2500" dirty="0"/>
              <a:t>.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 err="1"/>
              <a:t>Recall_score</a:t>
            </a:r>
            <a:r>
              <a:rPr lang="en-US" sz="2500" dirty="0"/>
              <a:t>: </a:t>
            </a:r>
            <a:r>
              <a:rPr lang="en-US" sz="2500" dirty="0" err="1"/>
              <a:t>Tỉ</a:t>
            </a:r>
            <a:r>
              <a:rPr lang="en-US" sz="2500" dirty="0"/>
              <a:t> </a:t>
            </a:r>
            <a:r>
              <a:rPr lang="en-US" sz="2500" dirty="0" err="1"/>
              <a:t>lệ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điểm</a:t>
            </a:r>
            <a:r>
              <a:rPr lang="en-US" sz="2500" dirty="0"/>
              <a:t> </a:t>
            </a:r>
            <a:r>
              <a:rPr lang="en-US" sz="2500" b="1" dirty="0"/>
              <a:t>True Positive</a:t>
            </a:r>
            <a:r>
              <a:rPr lang="en-US" sz="2500" dirty="0"/>
              <a:t> (TP) </a:t>
            </a:r>
            <a:r>
              <a:rPr lang="en-US" sz="2500" dirty="0" err="1"/>
              <a:t>trong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điểm</a:t>
            </a:r>
            <a:r>
              <a:rPr lang="en-US" sz="2500" dirty="0"/>
              <a:t> </a:t>
            </a:r>
            <a:r>
              <a:rPr lang="en-US" sz="2500" b="1" dirty="0" err="1"/>
              <a:t>thực</a:t>
            </a:r>
            <a:r>
              <a:rPr lang="en-US" sz="2500" b="1" dirty="0"/>
              <a:t> </a:t>
            </a:r>
            <a:r>
              <a:rPr lang="en-US" sz="2500" b="1" dirty="0" err="1"/>
              <a:t>sự</a:t>
            </a:r>
            <a:r>
              <a:rPr lang="en-US" sz="2500" b="1" dirty="0"/>
              <a:t> </a:t>
            </a:r>
            <a:r>
              <a:rPr lang="en-US" sz="2500" b="1" dirty="0" err="1"/>
              <a:t>là</a:t>
            </a:r>
            <a:r>
              <a:rPr lang="en-US" sz="2500" dirty="0"/>
              <a:t> </a:t>
            </a:r>
            <a:r>
              <a:rPr lang="en-US" sz="2500" b="1" dirty="0"/>
              <a:t>Positive</a:t>
            </a:r>
            <a:r>
              <a:rPr lang="en-US" sz="2500" dirty="0"/>
              <a:t>.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b="1" dirty="0"/>
              <a:t>F1_score</a:t>
            </a:r>
            <a:r>
              <a:rPr lang="en-US" sz="2500" dirty="0"/>
              <a:t>: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tiên</a:t>
            </a:r>
            <a:r>
              <a:rPr lang="en-US" sz="2500" dirty="0"/>
              <a:t> </a:t>
            </a:r>
            <a:r>
              <a:rPr lang="en-US" sz="2500" dirty="0" err="1"/>
              <a:t>quyết</a:t>
            </a:r>
            <a:r>
              <a:rPr lang="en-US" sz="2500" dirty="0"/>
              <a:t>, </a:t>
            </a:r>
            <a:r>
              <a:rPr lang="en-US" sz="2500" dirty="0" err="1"/>
              <a:t>quyết</a:t>
            </a:r>
            <a:r>
              <a:rPr lang="en-US" sz="2500" dirty="0"/>
              <a:t> </a:t>
            </a:r>
            <a:r>
              <a:rPr lang="en-US" sz="2500" dirty="0" err="1"/>
              <a:t>định</a:t>
            </a:r>
            <a:r>
              <a:rPr lang="en-US" sz="2500" dirty="0"/>
              <a:t> </a:t>
            </a:r>
            <a:r>
              <a:rPr lang="en-US" sz="2500" dirty="0" err="1"/>
              <a:t>tính</a:t>
            </a:r>
            <a:r>
              <a:rPr lang="en-US" sz="2500" dirty="0"/>
              <a:t> </a:t>
            </a:r>
            <a:r>
              <a:rPr lang="en-US" sz="2500" dirty="0" err="1"/>
              <a:t>đúng</a:t>
            </a:r>
            <a:r>
              <a:rPr lang="en-US" sz="2500" dirty="0"/>
              <a:t> </a:t>
            </a:r>
            <a:r>
              <a:rPr lang="en-US" sz="2500" dirty="0" err="1"/>
              <a:t>của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. Đ</a:t>
            </a:r>
            <a:r>
              <a:rPr lang="vi-VN" sz="2500" dirty="0"/>
              <a:t>ư</a:t>
            </a:r>
            <a:r>
              <a:rPr lang="en-US" sz="2500" dirty="0" err="1"/>
              <a:t>ợc</a:t>
            </a:r>
            <a:r>
              <a:rPr lang="en-US" sz="2500" dirty="0"/>
              <a:t> </a:t>
            </a:r>
            <a:r>
              <a:rPr lang="en-US" sz="2500" dirty="0" err="1"/>
              <a:t>tính</a:t>
            </a:r>
            <a:r>
              <a:rPr lang="en-US" sz="2500" dirty="0"/>
              <a:t> </a:t>
            </a:r>
            <a:r>
              <a:rPr lang="en-US" sz="2500" dirty="0" err="1"/>
              <a:t>từ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b="1" dirty="0"/>
              <a:t>Precision</a:t>
            </a:r>
            <a:r>
              <a:rPr lang="en-US" sz="2500" dirty="0"/>
              <a:t> </a:t>
            </a:r>
            <a:r>
              <a:rPr lang="en-US" sz="2500" dirty="0" err="1"/>
              <a:t>và</a:t>
            </a:r>
            <a:r>
              <a:rPr lang="en-US" sz="2500" dirty="0"/>
              <a:t> </a:t>
            </a:r>
            <a:r>
              <a:rPr lang="en-US" sz="2500" b="1" dirty="0"/>
              <a:t>Recall</a:t>
            </a:r>
            <a:r>
              <a:rPr lang="en-US" sz="2500" dirty="0"/>
              <a:t>.</a:t>
            </a: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C1BC4EB4-C963-47FB-9C89-496A56D67F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5570627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Ensemble Voting</a:t>
            </a:r>
            <a:endParaRPr sz="6000" spc="215" dirty="0"/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1AAE641B-3719-4296-8875-39B9BAD9B80A}"/>
              </a:ext>
            </a:extLst>
          </p:cNvPr>
          <p:cNvPicPr/>
          <p:nvPr/>
        </p:nvPicPr>
        <p:blipFill rotWithShape="1">
          <a:blip r:embed="rId4"/>
          <a:srcRect r="52703"/>
          <a:stretch/>
        </p:blipFill>
        <p:spPr>
          <a:xfrm>
            <a:off x="1480412" y="3170581"/>
            <a:ext cx="8305800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5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707531" y="8689870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746317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522846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3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9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6509228-9189-4049-92F2-150B36116EA9}"/>
              </a:ext>
            </a:extLst>
          </p:cNvPr>
          <p:cNvSpPr txBox="1"/>
          <p:nvPr/>
        </p:nvSpPr>
        <p:spPr>
          <a:xfrm>
            <a:off x="1287372" y="2788805"/>
            <a:ext cx="2760417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 err="1"/>
              <a:t>Nhận</a:t>
            </a:r>
            <a:r>
              <a:rPr lang="en-US" sz="3000" u="sng" dirty="0"/>
              <a:t> </a:t>
            </a:r>
            <a:r>
              <a:rPr lang="en-US" sz="3000" u="sng" dirty="0" err="1"/>
              <a:t>xét</a:t>
            </a:r>
            <a:r>
              <a:rPr lang="en-US" sz="2500" dirty="0"/>
              <a:t>:</a:t>
            </a: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1719CACC-5029-46C3-8D4D-ECFD51D6FD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5570627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Ensemble Voting</a:t>
            </a:r>
            <a:endParaRPr sz="6000" spc="215" dirty="0"/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D08BC2A8-FA51-4FA0-8402-A16F73D16D4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54889" y="2444079"/>
            <a:ext cx="7004696" cy="6481073"/>
          </a:xfrm>
          <a:prstGeom prst="rect">
            <a:avLst/>
          </a:prstGeom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0A8D332E-658A-4EA4-AA24-ED7FF9BC161E}"/>
              </a:ext>
            </a:extLst>
          </p:cNvPr>
          <p:cNvSpPr txBox="1"/>
          <p:nvPr/>
        </p:nvSpPr>
        <p:spPr>
          <a:xfrm>
            <a:off x="1506082" y="3493312"/>
            <a:ext cx="7619454" cy="4649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Accuracy, Recall, Precision, F1 </a:t>
            </a:r>
            <a:r>
              <a:rPr lang="en-US" sz="2500" dirty="0" err="1"/>
              <a:t>đều</a:t>
            </a:r>
            <a:r>
              <a:rPr lang="en-US" sz="2500" dirty="0"/>
              <a:t> </a:t>
            </a:r>
            <a:r>
              <a:rPr lang="en-US" sz="2500" dirty="0" err="1"/>
              <a:t>cao</a:t>
            </a:r>
            <a:r>
              <a:rPr lang="en-US" sz="2500" dirty="0"/>
              <a:t>, </a:t>
            </a:r>
            <a:r>
              <a:rPr lang="en-US" sz="2500" dirty="0" err="1"/>
              <a:t>lần</a:t>
            </a:r>
            <a:r>
              <a:rPr lang="en-US" sz="2500" dirty="0"/>
              <a:t> l</a:t>
            </a:r>
            <a:r>
              <a:rPr lang="vi-VN" sz="2500" dirty="0"/>
              <a:t>ư</a:t>
            </a:r>
            <a:r>
              <a:rPr lang="en-US" sz="2500" dirty="0" err="1"/>
              <a:t>ợt</a:t>
            </a:r>
            <a:r>
              <a:rPr lang="en-US" sz="2500" dirty="0"/>
              <a:t> </a:t>
            </a:r>
            <a:r>
              <a:rPr lang="en-US" sz="2500" dirty="0" err="1"/>
              <a:t>là</a:t>
            </a:r>
            <a:r>
              <a:rPr lang="en-US" sz="2500" dirty="0"/>
              <a:t> 0.9975</a:t>
            </a:r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/>
              <a:t>Minh </a:t>
            </a:r>
            <a:r>
              <a:rPr lang="en-US" sz="2500" dirty="0" err="1"/>
              <a:t>chứng</a:t>
            </a:r>
            <a:r>
              <a:rPr lang="en-US" sz="2500" dirty="0"/>
              <a:t> </a:t>
            </a:r>
            <a:r>
              <a:rPr lang="en-US" sz="2500" dirty="0" err="1"/>
              <a:t>rằng</a:t>
            </a:r>
            <a:r>
              <a:rPr lang="en-US" sz="2500" dirty="0"/>
              <a:t> </a:t>
            </a:r>
            <a:r>
              <a:rPr lang="en-US" sz="2500" dirty="0" err="1"/>
              <a:t>đây</a:t>
            </a:r>
            <a:r>
              <a:rPr lang="en-US" sz="2500" dirty="0"/>
              <a:t> </a:t>
            </a:r>
            <a:r>
              <a:rPr lang="en-US" sz="2500" dirty="0" err="1"/>
              <a:t>là</a:t>
            </a:r>
            <a:r>
              <a:rPr lang="en-US" sz="2500" dirty="0"/>
              <a:t> </a:t>
            </a:r>
            <a:r>
              <a:rPr lang="en-US" sz="2500" dirty="0" err="1"/>
              <a:t>thuật</a:t>
            </a:r>
            <a:r>
              <a:rPr lang="en-US" sz="2500" dirty="0"/>
              <a:t> </a:t>
            </a:r>
            <a:r>
              <a:rPr lang="en-US" sz="2500" dirty="0" err="1"/>
              <a:t>toán</a:t>
            </a:r>
            <a:r>
              <a:rPr lang="en-US" sz="2500" dirty="0"/>
              <a:t> </a:t>
            </a:r>
            <a:r>
              <a:rPr lang="en-US" sz="2500" dirty="0" err="1"/>
              <a:t>tốt</a:t>
            </a:r>
            <a:r>
              <a:rPr lang="en-US" sz="2500" dirty="0"/>
              <a:t> </a:t>
            </a:r>
            <a:r>
              <a:rPr lang="en-US" sz="2500" dirty="0" err="1"/>
              <a:t>và</a:t>
            </a:r>
            <a:r>
              <a:rPr lang="en-US" sz="2500" dirty="0"/>
              <a:t> </a:t>
            </a:r>
            <a:r>
              <a:rPr lang="en-US" sz="2500" dirty="0" err="1"/>
              <a:t>phù</a:t>
            </a:r>
            <a:r>
              <a:rPr lang="en-US" sz="2500" dirty="0"/>
              <a:t> </a:t>
            </a:r>
            <a:r>
              <a:rPr lang="en-US" sz="2500" dirty="0" err="1"/>
              <a:t>hợp</a:t>
            </a:r>
            <a:r>
              <a:rPr lang="en-US" sz="2500" dirty="0"/>
              <a:t> </a:t>
            </a:r>
            <a:r>
              <a:rPr lang="en-US" sz="2500" dirty="0" err="1"/>
              <a:t>với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endParaRPr lang="en-US" sz="2500" dirty="0"/>
          </a:p>
          <a:p>
            <a:pPr marL="28575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trên</a:t>
            </a:r>
            <a:r>
              <a:rPr lang="en-US" sz="2500" dirty="0"/>
              <a:t> đ</a:t>
            </a:r>
            <a:r>
              <a:rPr lang="vi-VN" sz="2500" dirty="0"/>
              <a:t>ư</a:t>
            </a:r>
            <a:r>
              <a:rPr lang="en-US" sz="2500" dirty="0" err="1"/>
              <a:t>ờng</a:t>
            </a:r>
            <a:r>
              <a:rPr lang="en-US" sz="2500" dirty="0"/>
              <a:t> </a:t>
            </a:r>
            <a:r>
              <a:rPr lang="en-US" sz="2500" dirty="0" err="1"/>
              <a:t>chéo</a:t>
            </a:r>
            <a:r>
              <a:rPr lang="en-US" sz="2500" dirty="0"/>
              <a:t> </a:t>
            </a:r>
            <a:r>
              <a:rPr lang="en-US" sz="2500" dirty="0" err="1"/>
              <a:t>chính</a:t>
            </a:r>
            <a:r>
              <a:rPr lang="en-US" sz="2500" dirty="0"/>
              <a:t> &gt;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ngoài</a:t>
            </a:r>
            <a:r>
              <a:rPr lang="en-US" sz="2500" dirty="0"/>
              <a:t> </a:t>
            </a:r>
            <a:r>
              <a:rPr lang="en-US" sz="2500" dirty="0" err="1"/>
              <a:t>đường</a:t>
            </a:r>
            <a:r>
              <a:rPr lang="en-US" sz="2500" dirty="0"/>
              <a:t> </a:t>
            </a:r>
            <a:r>
              <a:rPr lang="en-US" sz="2500" dirty="0" err="1"/>
              <a:t>chéo</a:t>
            </a:r>
            <a:r>
              <a:rPr lang="en-US" sz="2500" dirty="0"/>
              <a:t> </a:t>
            </a:r>
            <a:r>
              <a:rPr lang="en-US" sz="2500" dirty="0" err="1"/>
              <a:t>rất</a:t>
            </a:r>
            <a:r>
              <a:rPr lang="en-US" sz="2500" dirty="0"/>
              <a:t> </a:t>
            </a:r>
            <a:r>
              <a:rPr lang="en-US" sz="2500" dirty="0" err="1"/>
              <a:t>nhiều</a:t>
            </a:r>
            <a:r>
              <a:rPr lang="en-US" sz="250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ít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bị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r>
              <a:rPr lang="en-US" sz="2500" dirty="0"/>
              <a:t> </a:t>
            </a:r>
            <a:r>
              <a:rPr lang="en-US" sz="2500" dirty="0" err="1"/>
              <a:t>nhầm</a:t>
            </a:r>
            <a:r>
              <a:rPr lang="en-US" sz="2500" dirty="0"/>
              <a:t> </a:t>
            </a:r>
            <a:r>
              <a:rPr lang="en-US" sz="2500" dirty="0" err="1"/>
              <a:t>nên</a:t>
            </a:r>
            <a:r>
              <a:rPr lang="en-US" sz="2500" dirty="0"/>
              <a:t> </a:t>
            </a:r>
            <a:r>
              <a:rPr lang="en-US" sz="2500" dirty="0" err="1"/>
              <a:t>đây</a:t>
            </a:r>
            <a:r>
              <a:rPr lang="en-US" sz="2500" dirty="0"/>
              <a:t> </a:t>
            </a:r>
            <a:r>
              <a:rPr lang="en-US" sz="2500" dirty="0" err="1"/>
              <a:t>là</a:t>
            </a:r>
            <a:r>
              <a:rPr lang="en-US" sz="2500" dirty="0"/>
              <a:t> </a:t>
            </a:r>
            <a:r>
              <a:rPr lang="en-US" sz="2500" dirty="0" err="1"/>
              <a:t>thuật</a:t>
            </a:r>
            <a:r>
              <a:rPr lang="en-US" sz="2500" dirty="0"/>
              <a:t> </a:t>
            </a:r>
            <a:r>
              <a:rPr lang="en-US" sz="2500" dirty="0" err="1"/>
              <a:t>toán</a:t>
            </a:r>
            <a:r>
              <a:rPr lang="en-US" sz="2500" dirty="0"/>
              <a:t> </a:t>
            </a:r>
            <a:r>
              <a:rPr lang="en-US" sz="2500" dirty="0" err="1"/>
              <a:t>dự</a:t>
            </a:r>
            <a:r>
              <a:rPr lang="en-US" sz="2500" dirty="0"/>
              <a:t> </a:t>
            </a:r>
            <a:r>
              <a:rPr lang="en-US" sz="2500" dirty="0" err="1"/>
              <a:t>báo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độ</a:t>
            </a:r>
            <a:r>
              <a:rPr lang="en-US" sz="2500" dirty="0"/>
              <a:t> </a:t>
            </a:r>
            <a:r>
              <a:rPr lang="en-US" sz="2500" dirty="0" err="1"/>
              <a:t>chính</a:t>
            </a:r>
            <a:r>
              <a:rPr lang="en-US" sz="2500" dirty="0"/>
              <a:t> </a:t>
            </a:r>
            <a:r>
              <a:rPr lang="en-US" sz="2500" dirty="0" err="1"/>
              <a:t>xác</a:t>
            </a:r>
            <a:r>
              <a:rPr lang="en-US" sz="2500" dirty="0"/>
              <a:t> </a:t>
            </a:r>
            <a:r>
              <a:rPr lang="en-US" sz="2500" dirty="0" err="1"/>
              <a:t>cao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19867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9422" y="3614649"/>
            <a:ext cx="4149189" cy="2740494"/>
          </a:xfrm>
          <a:prstGeom prst="rect">
            <a:avLst/>
          </a:prstGeom>
        </p:spPr>
        <p:txBody>
          <a:bodyPr vert="horz" wrap="square" lIns="0" tIns="275590" rIns="0" bIns="0" rtlCol="0">
            <a:spAutoFit/>
          </a:bodyPr>
          <a:lstStyle/>
          <a:p>
            <a:pPr marL="12700" marR="5080" algn="ctr">
              <a:lnSpc>
                <a:spcPts val="9910"/>
              </a:lnSpc>
              <a:spcBef>
                <a:spcPts val="2170"/>
              </a:spcBef>
            </a:pPr>
            <a:r>
              <a:rPr lang="en-US" sz="8000" b="1" spc="-180" dirty="0">
                <a:solidFill>
                  <a:srgbClr val="0F0E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</a:t>
            </a:r>
            <a:endParaRPr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91200" y="1673744"/>
            <a:ext cx="4114799" cy="1932388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15"/>
              </a:spcBef>
            </a:pPr>
            <a:r>
              <a:rPr lang="en-US" sz="3000" spc="5" dirty="0" err="1">
                <a:latin typeface="+mn-lt"/>
                <a:cs typeface="Arial"/>
              </a:rPr>
              <a:t>Về</a:t>
            </a:r>
            <a:r>
              <a:rPr lang="en-US" sz="3000" spc="5" dirty="0">
                <a:latin typeface="+mn-lt"/>
                <a:cs typeface="Arial"/>
              </a:rPr>
              <a:t> </a:t>
            </a:r>
            <a:r>
              <a:rPr lang="en-US" sz="3000" spc="5" dirty="0" err="1">
                <a:latin typeface="+mn-lt"/>
                <a:cs typeface="Arial"/>
              </a:rPr>
              <a:t>bộ</a:t>
            </a:r>
            <a:r>
              <a:rPr lang="en-US" sz="3000" spc="5" dirty="0">
                <a:latin typeface="+mn-lt"/>
                <a:cs typeface="Arial"/>
              </a:rPr>
              <a:t> </a:t>
            </a:r>
            <a:r>
              <a:rPr lang="en-US" sz="3000" spc="5" dirty="0" err="1">
                <a:latin typeface="+mn-lt"/>
                <a:cs typeface="Arial"/>
              </a:rPr>
              <a:t>dữ</a:t>
            </a:r>
            <a:r>
              <a:rPr lang="en-US" sz="3000" spc="5" dirty="0">
                <a:latin typeface="+mn-lt"/>
                <a:cs typeface="Arial"/>
              </a:rPr>
              <a:t> </a:t>
            </a:r>
            <a:r>
              <a:rPr lang="en-US" sz="3000" spc="5" dirty="0" err="1">
                <a:latin typeface="+mn-lt"/>
                <a:cs typeface="Arial"/>
              </a:rPr>
              <a:t>liệu</a:t>
            </a:r>
            <a:br>
              <a:rPr lang="en-US" sz="2300" b="0" spc="5" dirty="0">
                <a:latin typeface="Arial"/>
                <a:cs typeface="Arial"/>
              </a:rPr>
            </a:br>
            <a:r>
              <a:rPr lang="en-US" sz="2300" b="0" spc="5" dirty="0" err="1">
                <a:latin typeface="Arial"/>
                <a:cs typeface="Arial"/>
              </a:rPr>
              <a:t>Bộ</a:t>
            </a:r>
            <a:r>
              <a:rPr lang="en-US" sz="2300" b="0" spc="5" dirty="0">
                <a:latin typeface="Arial"/>
                <a:cs typeface="Arial"/>
              </a:rPr>
              <a:t> </a:t>
            </a:r>
            <a:r>
              <a:rPr lang="en-US" sz="2300" b="0" spc="5" dirty="0" err="1">
                <a:latin typeface="Arial"/>
                <a:cs typeface="Arial"/>
              </a:rPr>
              <a:t>dữ</a:t>
            </a:r>
            <a:r>
              <a:rPr lang="en-US" sz="2300" b="0" spc="5" dirty="0">
                <a:latin typeface="Arial"/>
                <a:cs typeface="Arial"/>
              </a:rPr>
              <a:t> </a:t>
            </a:r>
            <a:r>
              <a:rPr lang="en-US" sz="2300" b="0" spc="5" dirty="0" err="1">
                <a:latin typeface="Arial"/>
                <a:cs typeface="Arial"/>
              </a:rPr>
              <a:t>liệu</a:t>
            </a:r>
            <a:r>
              <a:rPr lang="en-US" sz="2300" b="0" spc="5" dirty="0">
                <a:latin typeface="Arial"/>
                <a:cs typeface="Arial"/>
              </a:rPr>
              <a:t> </a:t>
            </a:r>
            <a:r>
              <a:rPr lang="en-US" sz="2300" b="0" spc="5" dirty="0" err="1">
                <a:latin typeface="Arial"/>
                <a:cs typeface="Arial"/>
              </a:rPr>
              <a:t>về</a:t>
            </a:r>
            <a:r>
              <a:rPr lang="en-US" sz="2300" b="0" spc="5" dirty="0">
                <a:latin typeface="Arial"/>
                <a:cs typeface="Arial"/>
              </a:rPr>
              <a:t> Crime in Chicago – </a:t>
            </a:r>
            <a:r>
              <a:rPr lang="en-US" sz="2300" b="0" spc="5" dirty="0" err="1">
                <a:latin typeface="Arial"/>
                <a:cs typeface="Arial"/>
              </a:rPr>
              <a:t>Tội</a:t>
            </a:r>
            <a:r>
              <a:rPr lang="en-US" sz="2300" b="0" spc="5" dirty="0">
                <a:latin typeface="Arial"/>
                <a:cs typeface="Arial"/>
              </a:rPr>
              <a:t> </a:t>
            </a:r>
            <a:r>
              <a:rPr lang="en-US" sz="2300" b="0" spc="5" dirty="0" err="1">
                <a:latin typeface="Arial"/>
                <a:cs typeface="Arial"/>
              </a:rPr>
              <a:t>phạm</a:t>
            </a:r>
            <a:r>
              <a:rPr lang="en-US" sz="2300" b="0" spc="5" dirty="0">
                <a:latin typeface="Arial"/>
                <a:cs typeface="Arial"/>
              </a:rPr>
              <a:t> ở Chicago.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61040" y="1673744"/>
            <a:ext cx="7164960" cy="4843442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900"/>
              </a:spcBef>
            </a:pPr>
            <a:r>
              <a:rPr lang="en-US" sz="3000" b="1" dirty="0" err="1">
                <a:cs typeface="Times New Roman"/>
              </a:rPr>
              <a:t>Lý</a:t>
            </a:r>
            <a:r>
              <a:rPr lang="en-US" sz="3000" b="1" dirty="0">
                <a:cs typeface="Times New Roman"/>
              </a:rPr>
              <a:t> do </a:t>
            </a:r>
            <a:r>
              <a:rPr lang="en-US" sz="3000" b="1" dirty="0" err="1">
                <a:cs typeface="Times New Roman"/>
              </a:rPr>
              <a:t>lựa</a:t>
            </a:r>
            <a:r>
              <a:rPr lang="en-US" sz="3000" b="1" dirty="0">
                <a:cs typeface="Times New Roman"/>
              </a:rPr>
              <a:t> </a:t>
            </a:r>
            <a:r>
              <a:rPr lang="en-US" sz="3000" b="1" dirty="0" err="1">
                <a:cs typeface="Times New Roman"/>
              </a:rPr>
              <a:t>chọn</a:t>
            </a:r>
            <a:endParaRPr sz="3000" b="1" dirty="0">
              <a:cs typeface="Times New Roman"/>
            </a:endParaRPr>
          </a:p>
          <a:p>
            <a:pPr marL="355600" marR="162560" indent="-342900" algn="just">
              <a:lnSpc>
                <a:spcPct val="150000"/>
              </a:lnSpc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M</a:t>
            </a:r>
            <a:r>
              <a:rPr lang="vi-VN" sz="2300" spc="5" dirty="0" err="1">
                <a:solidFill>
                  <a:srgbClr val="0F0E0D"/>
                </a:solidFill>
                <a:latin typeface="Arial"/>
                <a:cs typeface="Arial"/>
              </a:rPr>
              <a:t>ỗi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vi-VN" sz="2300" spc="5" dirty="0" err="1">
                <a:solidFill>
                  <a:srgbClr val="0F0E0D"/>
                </a:solidFill>
                <a:latin typeface="Arial"/>
                <a:cs typeface="Arial"/>
              </a:rPr>
              <a:t>quốc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 gia </a:t>
            </a:r>
            <a:r>
              <a:rPr lang="vi-VN" sz="2300" spc="5" dirty="0" err="1">
                <a:solidFill>
                  <a:srgbClr val="0F0E0D"/>
                </a:solidFill>
                <a:latin typeface="Arial"/>
                <a:cs typeface="Arial"/>
              </a:rPr>
              <a:t>đã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và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đang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lên </a:t>
            </a:r>
            <a:r>
              <a:rPr lang="vi-VN" sz="2300" spc="5" dirty="0" err="1">
                <a:solidFill>
                  <a:srgbClr val="0F0E0D"/>
                </a:solidFill>
                <a:latin typeface="Arial"/>
                <a:cs typeface="Arial"/>
              </a:rPr>
              <a:t>chiến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vi-VN" sz="2300" spc="5" dirty="0" err="1">
                <a:solidFill>
                  <a:srgbClr val="0F0E0D"/>
                </a:solidFill>
                <a:latin typeface="Arial"/>
                <a:cs typeface="Arial"/>
              </a:rPr>
              <a:t>lược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 phân </a:t>
            </a:r>
            <a:r>
              <a:rPr lang="vi-VN" sz="2300" spc="5" dirty="0" err="1">
                <a:solidFill>
                  <a:srgbClr val="0F0E0D"/>
                </a:solidFill>
                <a:latin typeface="Arial"/>
                <a:cs typeface="Arial"/>
              </a:rPr>
              <a:t>tích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vi-VN" sz="2300" spc="5" dirty="0" err="1">
                <a:solidFill>
                  <a:srgbClr val="0F0E0D"/>
                </a:solidFill>
                <a:latin typeface="Arial"/>
                <a:cs typeface="Arial"/>
              </a:rPr>
              <a:t>các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vi-VN" sz="2300" spc="5" dirty="0" err="1">
                <a:solidFill>
                  <a:srgbClr val="0F0E0D"/>
                </a:solidFill>
                <a:latin typeface="Arial"/>
                <a:cs typeface="Arial"/>
              </a:rPr>
              <a:t>hành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 vi </a:t>
            </a:r>
            <a:r>
              <a:rPr lang="vi-VN" sz="2300" spc="5" dirty="0" err="1">
                <a:solidFill>
                  <a:srgbClr val="0F0E0D"/>
                </a:solidFill>
                <a:latin typeface="Arial"/>
                <a:cs typeface="Arial"/>
              </a:rPr>
              <a:t>của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vi-VN" sz="2300" spc="5" dirty="0" err="1">
                <a:solidFill>
                  <a:srgbClr val="0F0E0D"/>
                </a:solidFill>
                <a:latin typeface="Arial"/>
                <a:cs typeface="Arial"/>
              </a:rPr>
              <a:t>những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vi-VN" sz="2300" spc="5" dirty="0" err="1">
                <a:solidFill>
                  <a:srgbClr val="0F0E0D"/>
                </a:solidFill>
                <a:latin typeface="Arial"/>
                <a:cs typeface="Arial"/>
              </a:rPr>
              <a:t>kẻ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vi-VN" sz="2300" spc="5" dirty="0" err="1">
                <a:solidFill>
                  <a:srgbClr val="0F0E0D"/>
                </a:solidFill>
                <a:latin typeface="Arial"/>
                <a:cs typeface="Arial"/>
              </a:rPr>
              <a:t>cản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vi-VN" sz="2300" spc="5" dirty="0" err="1">
                <a:solidFill>
                  <a:srgbClr val="0F0E0D"/>
                </a:solidFill>
                <a:latin typeface="Arial"/>
                <a:cs typeface="Arial"/>
              </a:rPr>
              <a:t>trở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 - </a:t>
            </a:r>
            <a:r>
              <a:rPr lang="vi-VN" sz="2300" spc="5" dirty="0" err="1">
                <a:solidFill>
                  <a:srgbClr val="0F0E0D"/>
                </a:solidFill>
                <a:latin typeface="Arial"/>
                <a:cs typeface="Arial"/>
              </a:rPr>
              <a:t>tội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vi-VN" sz="2300" spc="5" dirty="0" err="1">
                <a:solidFill>
                  <a:srgbClr val="0F0E0D"/>
                </a:solidFill>
                <a:latin typeface="Arial"/>
                <a:cs typeface="Arial"/>
              </a:rPr>
              <a:t>phạm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vi-VN" sz="2300" spc="5" dirty="0" err="1">
                <a:solidFill>
                  <a:srgbClr val="0F0E0D"/>
                </a:solidFill>
                <a:latin typeface="Arial"/>
                <a:cs typeface="Arial"/>
              </a:rPr>
              <a:t>này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vi-VN" sz="2300" spc="5" dirty="0" err="1">
                <a:solidFill>
                  <a:srgbClr val="0F0E0D"/>
                </a:solidFill>
                <a:latin typeface="Arial"/>
                <a:cs typeface="Arial"/>
              </a:rPr>
              <a:t>một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vi-VN" sz="2300" spc="5" dirty="0" err="1">
                <a:solidFill>
                  <a:srgbClr val="0F0E0D"/>
                </a:solidFill>
                <a:latin typeface="Arial"/>
                <a:cs typeface="Arial"/>
              </a:rPr>
              <a:t>cách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vi-VN" sz="2300" spc="5" dirty="0" err="1">
                <a:solidFill>
                  <a:srgbClr val="0F0E0D"/>
                </a:solidFill>
                <a:latin typeface="Arial"/>
                <a:cs typeface="Arial"/>
              </a:rPr>
              <a:t>tỉ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vi-VN" sz="2300" spc="5" dirty="0" err="1">
                <a:solidFill>
                  <a:srgbClr val="0F0E0D"/>
                </a:solidFill>
                <a:latin typeface="Arial"/>
                <a:cs typeface="Arial"/>
              </a:rPr>
              <a:t>mỉ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, </a:t>
            </a:r>
            <a:r>
              <a:rPr lang="vi-VN" sz="2300" spc="5" dirty="0" err="1">
                <a:solidFill>
                  <a:srgbClr val="0F0E0D"/>
                </a:solidFill>
                <a:latin typeface="Arial"/>
                <a:cs typeface="Arial"/>
              </a:rPr>
              <a:t>chính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vi-VN" sz="2300" spc="5" dirty="0" err="1">
                <a:solidFill>
                  <a:srgbClr val="0F0E0D"/>
                </a:solidFill>
                <a:latin typeface="Arial"/>
                <a:cs typeface="Arial"/>
              </a:rPr>
              <a:t>xác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.</a:t>
            </a:r>
          </a:p>
          <a:p>
            <a:pPr marL="355600" marR="162560" indent="-342900" algn="just">
              <a:lnSpc>
                <a:spcPct val="150000"/>
              </a:lnSpc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en-US" sz="2300" dirty="0" err="1">
                <a:latin typeface="Arial"/>
                <a:cs typeface="Arial"/>
              </a:rPr>
              <a:t>Nhận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thấy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đề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tài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Phân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tích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tội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phạm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tại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Thành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phố</a:t>
            </a:r>
            <a:r>
              <a:rPr lang="en-US" sz="2300" dirty="0">
                <a:latin typeface="Arial"/>
                <a:cs typeface="Arial"/>
              </a:rPr>
              <a:t> Chicago </a:t>
            </a:r>
            <a:r>
              <a:rPr lang="en-US" sz="2300" dirty="0" err="1">
                <a:latin typeface="Arial"/>
                <a:cs typeface="Arial"/>
              </a:rPr>
              <a:t>từ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năm</a:t>
            </a:r>
            <a:r>
              <a:rPr lang="en-US" sz="2300" dirty="0">
                <a:latin typeface="Arial"/>
                <a:cs typeface="Arial"/>
              </a:rPr>
              <a:t> 2001 </a:t>
            </a:r>
            <a:r>
              <a:rPr lang="en-US" sz="2300" dirty="0" err="1">
                <a:latin typeface="Arial"/>
                <a:cs typeface="Arial"/>
              </a:rPr>
              <a:t>đến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năm</a:t>
            </a:r>
            <a:r>
              <a:rPr lang="en-US" sz="2300" dirty="0">
                <a:latin typeface="Arial"/>
                <a:cs typeface="Arial"/>
              </a:rPr>
              <a:t> 2017 </a:t>
            </a:r>
            <a:r>
              <a:rPr lang="en-US" sz="2300" dirty="0" err="1">
                <a:latin typeface="Arial"/>
                <a:cs typeface="Arial"/>
              </a:rPr>
              <a:t>là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một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đề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tài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bổ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ích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và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mang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tính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cấp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thiết</a:t>
            </a:r>
            <a:r>
              <a:rPr lang="en-US" sz="2300" dirty="0">
                <a:latin typeface="Arial"/>
                <a:cs typeface="Arial"/>
              </a:rPr>
              <a:t>, </a:t>
            </a:r>
            <a:r>
              <a:rPr lang="en-US" sz="2300" dirty="0" err="1">
                <a:latin typeface="Arial"/>
                <a:cs typeface="Arial"/>
              </a:rPr>
              <a:t>chúng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em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đã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quyết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định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nghiên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cứu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bộ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dữ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liệu</a:t>
            </a:r>
            <a:r>
              <a:rPr lang="en-US" sz="2300" dirty="0">
                <a:latin typeface="Arial"/>
                <a:cs typeface="Arial"/>
              </a:rPr>
              <a:t> </a:t>
            </a:r>
            <a:r>
              <a:rPr lang="en-US" sz="2300" dirty="0" err="1">
                <a:latin typeface="Arial"/>
                <a:cs typeface="Arial"/>
              </a:rPr>
              <a:t>này</a:t>
            </a:r>
            <a:r>
              <a:rPr lang="en-US" sz="2300" dirty="0">
                <a:latin typeface="Arial"/>
                <a:cs typeface="Arial"/>
              </a:rPr>
              <a:t>.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91201" y="7010833"/>
            <a:ext cx="4114799" cy="2548968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 marR="5080">
              <a:lnSpc>
                <a:spcPct val="113399"/>
              </a:lnSpc>
              <a:spcBef>
                <a:spcPts val="1015"/>
              </a:spcBef>
            </a:pPr>
            <a:r>
              <a:rPr lang="en-US" sz="3000" b="1" spc="5" dirty="0" err="1">
                <a:solidFill>
                  <a:srgbClr val="0F0E0D"/>
                </a:solidFill>
                <a:cs typeface="Arial"/>
              </a:rPr>
              <a:t>Mô</a:t>
            </a:r>
            <a:r>
              <a:rPr lang="en-US" sz="3000" b="1" spc="5" dirty="0">
                <a:solidFill>
                  <a:srgbClr val="0F0E0D"/>
                </a:solidFill>
                <a:cs typeface="Arial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cs typeface="Arial"/>
              </a:rPr>
              <a:t>tả</a:t>
            </a:r>
            <a:endParaRPr lang="en-US" sz="3000" b="1" spc="5" dirty="0">
              <a:solidFill>
                <a:srgbClr val="0F0E0D"/>
              </a:solidFill>
              <a:cs typeface="Arial"/>
            </a:endParaRPr>
          </a:p>
          <a:p>
            <a:pPr marL="355600" marR="5080" indent="-342900" algn="just">
              <a:lnSpc>
                <a:spcPct val="150000"/>
              </a:lnSpc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Bộ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dữ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liệu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gồm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23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cột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t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ư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ơng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ứng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với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23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thuộc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tính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.</a:t>
            </a:r>
          </a:p>
          <a:p>
            <a:pPr marL="355600" marR="5080" indent="-342900" algn="just">
              <a:lnSpc>
                <a:spcPct val="150000"/>
              </a:lnSpc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Số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dòng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dữ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liệu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: 7.941.282 </a:t>
            </a:r>
            <a:endParaRPr sz="23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37228" y="7174900"/>
            <a:ext cx="2118995" cy="2085975"/>
            <a:chOff x="1037228" y="7174900"/>
            <a:chExt cx="2118995" cy="2085975"/>
          </a:xfrm>
        </p:grpSpPr>
        <p:sp>
          <p:nvSpPr>
            <p:cNvPr id="7" name="object 7"/>
            <p:cNvSpPr/>
            <p:nvPr/>
          </p:nvSpPr>
          <p:spPr>
            <a:xfrm>
              <a:off x="1037228" y="7174900"/>
              <a:ext cx="2118995" cy="2085975"/>
            </a:xfrm>
            <a:custGeom>
              <a:avLst/>
              <a:gdLst/>
              <a:ahLst/>
              <a:cxnLst/>
              <a:rect l="l" t="t" r="r" b="b"/>
              <a:pathLst>
                <a:path w="2118995" h="2085975">
                  <a:moveTo>
                    <a:pt x="2118591" y="2085974"/>
                  </a:moveTo>
                  <a:lnTo>
                    <a:pt x="899225" y="2085974"/>
                  </a:lnTo>
                  <a:lnTo>
                    <a:pt x="899225" y="1580751"/>
                  </a:lnTo>
                  <a:lnTo>
                    <a:pt x="0" y="1580751"/>
                  </a:lnTo>
                  <a:lnTo>
                    <a:pt x="0" y="380064"/>
                  </a:lnTo>
                  <a:lnTo>
                    <a:pt x="251866" y="0"/>
                  </a:lnTo>
                  <a:lnTo>
                    <a:pt x="1219782" y="0"/>
                  </a:lnTo>
                  <a:lnTo>
                    <a:pt x="1219782" y="505223"/>
                  </a:lnTo>
                  <a:lnTo>
                    <a:pt x="2118591" y="505223"/>
                  </a:lnTo>
                  <a:lnTo>
                    <a:pt x="2118591" y="2085974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72349" y="7722678"/>
              <a:ext cx="937894" cy="1353820"/>
            </a:xfrm>
            <a:custGeom>
              <a:avLst/>
              <a:gdLst/>
              <a:ahLst/>
              <a:cxnLst/>
              <a:rect l="l" t="t" r="r" b="b"/>
              <a:pathLst>
                <a:path w="937894" h="1353820">
                  <a:moveTo>
                    <a:pt x="141960" y="831888"/>
                  </a:moveTo>
                  <a:lnTo>
                    <a:pt x="0" y="831888"/>
                  </a:lnTo>
                  <a:lnTo>
                    <a:pt x="0" y="974153"/>
                  </a:lnTo>
                  <a:lnTo>
                    <a:pt x="141960" y="974153"/>
                  </a:lnTo>
                  <a:lnTo>
                    <a:pt x="141960" y="831888"/>
                  </a:lnTo>
                  <a:close/>
                </a:path>
                <a:path w="937894" h="1353820">
                  <a:moveTo>
                    <a:pt x="141960" y="550291"/>
                  </a:moveTo>
                  <a:lnTo>
                    <a:pt x="0" y="550291"/>
                  </a:lnTo>
                  <a:lnTo>
                    <a:pt x="0" y="692543"/>
                  </a:lnTo>
                  <a:lnTo>
                    <a:pt x="141960" y="692543"/>
                  </a:lnTo>
                  <a:lnTo>
                    <a:pt x="141960" y="550291"/>
                  </a:lnTo>
                  <a:close/>
                </a:path>
                <a:path w="937894" h="1353820">
                  <a:moveTo>
                    <a:pt x="141960" y="268681"/>
                  </a:moveTo>
                  <a:lnTo>
                    <a:pt x="0" y="268681"/>
                  </a:lnTo>
                  <a:lnTo>
                    <a:pt x="0" y="410946"/>
                  </a:lnTo>
                  <a:lnTo>
                    <a:pt x="141960" y="410946"/>
                  </a:lnTo>
                  <a:lnTo>
                    <a:pt x="141960" y="268681"/>
                  </a:lnTo>
                  <a:close/>
                </a:path>
                <a:path w="937894" h="1353820">
                  <a:moveTo>
                    <a:pt x="141960" y="0"/>
                  </a:moveTo>
                  <a:lnTo>
                    <a:pt x="0" y="0"/>
                  </a:lnTo>
                  <a:lnTo>
                    <a:pt x="0" y="142265"/>
                  </a:lnTo>
                  <a:lnTo>
                    <a:pt x="141960" y="142265"/>
                  </a:lnTo>
                  <a:lnTo>
                    <a:pt x="141960" y="0"/>
                  </a:lnTo>
                  <a:close/>
                </a:path>
                <a:path w="937894" h="1353820">
                  <a:moveTo>
                    <a:pt x="937526" y="1211122"/>
                  </a:moveTo>
                  <a:lnTo>
                    <a:pt x="795566" y="1211122"/>
                  </a:lnTo>
                  <a:lnTo>
                    <a:pt x="795566" y="1353388"/>
                  </a:lnTo>
                  <a:lnTo>
                    <a:pt x="937526" y="1353388"/>
                  </a:lnTo>
                  <a:lnTo>
                    <a:pt x="937526" y="1211122"/>
                  </a:lnTo>
                  <a:close/>
                </a:path>
                <a:path w="937894" h="1353820">
                  <a:moveTo>
                    <a:pt x="937526" y="929932"/>
                  </a:moveTo>
                  <a:lnTo>
                    <a:pt x="795566" y="929932"/>
                  </a:lnTo>
                  <a:lnTo>
                    <a:pt x="795566" y="1072197"/>
                  </a:lnTo>
                  <a:lnTo>
                    <a:pt x="937526" y="1072197"/>
                  </a:lnTo>
                  <a:lnTo>
                    <a:pt x="937526" y="929932"/>
                  </a:lnTo>
                  <a:close/>
                </a:path>
                <a:path w="937894" h="1353820">
                  <a:moveTo>
                    <a:pt x="937526" y="648322"/>
                  </a:moveTo>
                  <a:lnTo>
                    <a:pt x="795566" y="648322"/>
                  </a:lnTo>
                  <a:lnTo>
                    <a:pt x="795566" y="790587"/>
                  </a:lnTo>
                  <a:lnTo>
                    <a:pt x="937526" y="790587"/>
                  </a:lnTo>
                  <a:lnTo>
                    <a:pt x="937526" y="648322"/>
                  </a:lnTo>
                  <a:close/>
                </a:path>
                <a:path w="937894" h="1353820">
                  <a:moveTo>
                    <a:pt x="937526" y="379234"/>
                  </a:moveTo>
                  <a:lnTo>
                    <a:pt x="795566" y="379234"/>
                  </a:lnTo>
                  <a:lnTo>
                    <a:pt x="795566" y="521500"/>
                  </a:lnTo>
                  <a:lnTo>
                    <a:pt x="937526" y="521500"/>
                  </a:lnTo>
                  <a:lnTo>
                    <a:pt x="937526" y="3792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92172" y="7238313"/>
              <a:ext cx="1992630" cy="1943100"/>
            </a:xfrm>
            <a:custGeom>
              <a:avLst/>
              <a:gdLst/>
              <a:ahLst/>
              <a:cxnLst/>
              <a:rect l="l" t="t" r="r" b="b"/>
              <a:pathLst>
                <a:path w="1992630" h="1943100">
                  <a:moveTo>
                    <a:pt x="256857" y="381000"/>
                  </a:moveTo>
                  <a:lnTo>
                    <a:pt x="828" y="381000"/>
                  </a:lnTo>
                  <a:lnTo>
                    <a:pt x="252694" y="0"/>
                  </a:lnTo>
                  <a:lnTo>
                    <a:pt x="259364" y="0"/>
                  </a:lnTo>
                  <a:lnTo>
                    <a:pt x="256857" y="12700"/>
                  </a:lnTo>
                  <a:lnTo>
                    <a:pt x="256857" y="381000"/>
                  </a:lnTo>
                  <a:close/>
                </a:path>
                <a:path w="1992630" h="1943100">
                  <a:moveTo>
                    <a:pt x="1121954" y="279400"/>
                  </a:moveTo>
                  <a:lnTo>
                    <a:pt x="1111962" y="279400"/>
                  </a:lnTo>
                  <a:lnTo>
                    <a:pt x="1111962" y="0"/>
                  </a:lnTo>
                  <a:lnTo>
                    <a:pt x="1121954" y="0"/>
                  </a:lnTo>
                  <a:lnTo>
                    <a:pt x="1121954" y="279400"/>
                  </a:lnTo>
                  <a:close/>
                </a:path>
                <a:path w="1992630" h="1943100">
                  <a:moveTo>
                    <a:pt x="1229769" y="342900"/>
                  </a:moveTo>
                  <a:lnTo>
                    <a:pt x="1219786" y="342900"/>
                  </a:lnTo>
                  <a:lnTo>
                    <a:pt x="1219786" y="0"/>
                  </a:lnTo>
                  <a:lnTo>
                    <a:pt x="1229769" y="0"/>
                  </a:lnTo>
                  <a:lnTo>
                    <a:pt x="1229769" y="342900"/>
                  </a:lnTo>
                  <a:close/>
                </a:path>
                <a:path w="1992630" h="1943100">
                  <a:moveTo>
                    <a:pt x="990405" y="152400"/>
                  </a:moveTo>
                  <a:lnTo>
                    <a:pt x="684834" y="152400"/>
                  </a:lnTo>
                  <a:lnTo>
                    <a:pt x="684834" y="139700"/>
                  </a:lnTo>
                  <a:lnTo>
                    <a:pt x="990405" y="139700"/>
                  </a:lnTo>
                  <a:lnTo>
                    <a:pt x="990405" y="152400"/>
                  </a:lnTo>
                  <a:close/>
                </a:path>
                <a:path w="1992630" h="1943100">
                  <a:moveTo>
                    <a:pt x="984993" y="228600"/>
                  </a:moveTo>
                  <a:lnTo>
                    <a:pt x="507487" y="228600"/>
                  </a:lnTo>
                  <a:lnTo>
                    <a:pt x="507487" y="215900"/>
                  </a:lnTo>
                  <a:lnTo>
                    <a:pt x="512483" y="215900"/>
                  </a:lnTo>
                  <a:lnTo>
                    <a:pt x="984993" y="228600"/>
                  </a:lnTo>
                  <a:close/>
                </a:path>
                <a:path w="1992630" h="1943100">
                  <a:moveTo>
                    <a:pt x="987490" y="241300"/>
                  </a:moveTo>
                  <a:lnTo>
                    <a:pt x="984993" y="241300"/>
                  </a:lnTo>
                  <a:lnTo>
                    <a:pt x="512483" y="228600"/>
                  </a:lnTo>
                  <a:lnTo>
                    <a:pt x="989988" y="228600"/>
                  </a:lnTo>
                  <a:lnTo>
                    <a:pt x="987490" y="241300"/>
                  </a:lnTo>
                  <a:close/>
                </a:path>
                <a:path w="1992630" h="1943100">
                  <a:moveTo>
                    <a:pt x="773088" y="1574800"/>
                  </a:moveTo>
                  <a:lnTo>
                    <a:pt x="762680" y="1574800"/>
                  </a:lnTo>
                  <a:lnTo>
                    <a:pt x="762680" y="736600"/>
                  </a:lnTo>
                  <a:lnTo>
                    <a:pt x="763096" y="723900"/>
                  </a:lnTo>
                  <a:lnTo>
                    <a:pt x="763513" y="723900"/>
                  </a:lnTo>
                  <a:lnTo>
                    <a:pt x="1016211" y="342900"/>
                  </a:lnTo>
                  <a:lnTo>
                    <a:pt x="1992029" y="342900"/>
                  </a:lnTo>
                  <a:lnTo>
                    <a:pt x="1992029" y="355600"/>
                  </a:lnTo>
                  <a:lnTo>
                    <a:pt x="1019542" y="355600"/>
                  </a:lnTo>
                  <a:lnTo>
                    <a:pt x="1019542" y="736600"/>
                  </a:lnTo>
                  <a:lnTo>
                    <a:pt x="773088" y="736600"/>
                  </a:lnTo>
                  <a:lnTo>
                    <a:pt x="773088" y="1574800"/>
                  </a:lnTo>
                  <a:close/>
                </a:path>
                <a:path w="1992630" h="1943100">
                  <a:moveTo>
                    <a:pt x="1884214" y="635000"/>
                  </a:moveTo>
                  <a:lnTo>
                    <a:pt x="1874222" y="635000"/>
                  </a:lnTo>
                  <a:lnTo>
                    <a:pt x="1874222" y="355600"/>
                  </a:lnTo>
                  <a:lnTo>
                    <a:pt x="1884214" y="355600"/>
                  </a:lnTo>
                  <a:lnTo>
                    <a:pt x="1884214" y="635000"/>
                  </a:lnTo>
                  <a:close/>
                </a:path>
                <a:path w="1992630" h="1943100">
                  <a:moveTo>
                    <a:pt x="1992037" y="1930400"/>
                  </a:moveTo>
                  <a:lnTo>
                    <a:pt x="1982879" y="1930400"/>
                  </a:lnTo>
                  <a:lnTo>
                    <a:pt x="1982879" y="355600"/>
                  </a:lnTo>
                  <a:lnTo>
                    <a:pt x="1992037" y="355600"/>
                  </a:lnTo>
                  <a:lnTo>
                    <a:pt x="1992037" y="1930400"/>
                  </a:lnTo>
                  <a:close/>
                </a:path>
                <a:path w="1992630" h="1943100">
                  <a:moveTo>
                    <a:pt x="1989956" y="1943100"/>
                  </a:moveTo>
                  <a:lnTo>
                    <a:pt x="764761" y="1943100"/>
                  </a:lnTo>
                  <a:lnTo>
                    <a:pt x="762680" y="1930400"/>
                  </a:lnTo>
                  <a:lnTo>
                    <a:pt x="762680" y="1587500"/>
                  </a:lnTo>
                  <a:lnTo>
                    <a:pt x="0" y="1587500"/>
                  </a:lnTo>
                  <a:lnTo>
                    <a:pt x="0" y="381000"/>
                  </a:lnTo>
                  <a:lnTo>
                    <a:pt x="10407" y="381000"/>
                  </a:lnTo>
                  <a:lnTo>
                    <a:pt x="10407" y="1574800"/>
                  </a:lnTo>
                  <a:lnTo>
                    <a:pt x="773088" y="1574800"/>
                  </a:lnTo>
                  <a:lnTo>
                    <a:pt x="773088" y="1930400"/>
                  </a:lnTo>
                  <a:lnTo>
                    <a:pt x="1992037" y="1930400"/>
                  </a:lnTo>
                  <a:lnTo>
                    <a:pt x="1989956" y="1943100"/>
                  </a:lnTo>
                  <a:close/>
                </a:path>
                <a:path w="1992630" h="1943100">
                  <a:moveTo>
                    <a:pt x="403410" y="584200"/>
                  </a:moveTo>
                  <a:lnTo>
                    <a:pt x="251870" y="584200"/>
                  </a:lnTo>
                  <a:lnTo>
                    <a:pt x="251870" y="431800"/>
                  </a:lnTo>
                  <a:lnTo>
                    <a:pt x="403410" y="431800"/>
                  </a:lnTo>
                  <a:lnTo>
                    <a:pt x="403410" y="444500"/>
                  </a:lnTo>
                  <a:lnTo>
                    <a:pt x="261449" y="444500"/>
                  </a:lnTo>
                  <a:lnTo>
                    <a:pt x="261449" y="571500"/>
                  </a:lnTo>
                  <a:lnTo>
                    <a:pt x="403410" y="571500"/>
                  </a:lnTo>
                  <a:lnTo>
                    <a:pt x="403410" y="584200"/>
                  </a:lnTo>
                  <a:close/>
                </a:path>
                <a:path w="1992630" h="1943100">
                  <a:moveTo>
                    <a:pt x="403410" y="571500"/>
                  </a:moveTo>
                  <a:lnTo>
                    <a:pt x="393419" y="571500"/>
                  </a:lnTo>
                  <a:lnTo>
                    <a:pt x="393419" y="444500"/>
                  </a:lnTo>
                  <a:lnTo>
                    <a:pt x="403410" y="444500"/>
                  </a:lnTo>
                  <a:lnTo>
                    <a:pt x="403410" y="571500"/>
                  </a:lnTo>
                  <a:close/>
                </a:path>
                <a:path w="1992630" h="1943100">
                  <a:moveTo>
                    <a:pt x="611981" y="508000"/>
                  </a:moveTo>
                  <a:lnTo>
                    <a:pt x="485007" y="508000"/>
                  </a:lnTo>
                  <a:lnTo>
                    <a:pt x="487088" y="495300"/>
                  </a:lnTo>
                  <a:lnTo>
                    <a:pt x="609899" y="495300"/>
                  </a:lnTo>
                  <a:lnTo>
                    <a:pt x="611981" y="508000"/>
                  </a:lnTo>
                  <a:close/>
                </a:path>
                <a:path w="1992630" h="1943100">
                  <a:moveTo>
                    <a:pt x="875087" y="508000"/>
                  </a:moveTo>
                  <a:lnTo>
                    <a:pt x="650281" y="508000"/>
                  </a:lnTo>
                  <a:lnTo>
                    <a:pt x="652362" y="495300"/>
                  </a:lnTo>
                  <a:lnTo>
                    <a:pt x="873006" y="495300"/>
                  </a:lnTo>
                  <a:lnTo>
                    <a:pt x="875087" y="508000"/>
                  </a:lnTo>
                  <a:close/>
                </a:path>
                <a:path w="1992630" h="1943100">
                  <a:moveTo>
                    <a:pt x="1754326" y="596900"/>
                  </a:moveTo>
                  <a:lnTo>
                    <a:pt x="1273906" y="596900"/>
                  </a:lnTo>
                  <a:lnTo>
                    <a:pt x="1271825" y="584200"/>
                  </a:lnTo>
                  <a:lnTo>
                    <a:pt x="1752244" y="584200"/>
                  </a:lnTo>
                  <a:lnTo>
                    <a:pt x="1754326" y="596900"/>
                  </a:lnTo>
                  <a:close/>
                </a:path>
                <a:path w="1992630" h="1943100">
                  <a:moveTo>
                    <a:pt x="403410" y="850900"/>
                  </a:moveTo>
                  <a:lnTo>
                    <a:pt x="251870" y="850900"/>
                  </a:lnTo>
                  <a:lnTo>
                    <a:pt x="251870" y="698500"/>
                  </a:lnTo>
                  <a:lnTo>
                    <a:pt x="403410" y="698500"/>
                  </a:lnTo>
                  <a:lnTo>
                    <a:pt x="403410" y="711200"/>
                  </a:lnTo>
                  <a:lnTo>
                    <a:pt x="261449" y="711200"/>
                  </a:lnTo>
                  <a:lnTo>
                    <a:pt x="261449" y="838200"/>
                  </a:lnTo>
                  <a:lnTo>
                    <a:pt x="403410" y="838200"/>
                  </a:lnTo>
                  <a:lnTo>
                    <a:pt x="403410" y="850900"/>
                  </a:lnTo>
                  <a:close/>
                </a:path>
                <a:path w="1992630" h="1943100">
                  <a:moveTo>
                    <a:pt x="403410" y="838200"/>
                  </a:moveTo>
                  <a:lnTo>
                    <a:pt x="393419" y="838200"/>
                  </a:lnTo>
                  <a:lnTo>
                    <a:pt x="393419" y="711200"/>
                  </a:lnTo>
                  <a:lnTo>
                    <a:pt x="403410" y="711200"/>
                  </a:lnTo>
                  <a:lnTo>
                    <a:pt x="403410" y="838200"/>
                  </a:lnTo>
                  <a:close/>
                </a:path>
                <a:path w="1992630" h="1943100">
                  <a:moveTo>
                    <a:pt x="731461" y="787400"/>
                  </a:moveTo>
                  <a:lnTo>
                    <a:pt x="487088" y="787400"/>
                  </a:lnTo>
                  <a:lnTo>
                    <a:pt x="485007" y="774700"/>
                  </a:lnTo>
                  <a:lnTo>
                    <a:pt x="733543" y="774700"/>
                  </a:lnTo>
                  <a:lnTo>
                    <a:pt x="731461" y="787400"/>
                  </a:lnTo>
                  <a:close/>
                </a:path>
                <a:path w="1992630" h="1943100">
                  <a:moveTo>
                    <a:pt x="1198971" y="965200"/>
                  </a:moveTo>
                  <a:lnTo>
                    <a:pt x="1047435" y="965200"/>
                  </a:lnTo>
                  <a:lnTo>
                    <a:pt x="1047435" y="812800"/>
                  </a:lnTo>
                  <a:lnTo>
                    <a:pt x="1198971" y="812800"/>
                  </a:lnTo>
                  <a:lnTo>
                    <a:pt x="1198971" y="825500"/>
                  </a:lnTo>
                  <a:lnTo>
                    <a:pt x="1057010" y="825500"/>
                  </a:lnTo>
                  <a:lnTo>
                    <a:pt x="1057010" y="952500"/>
                  </a:lnTo>
                  <a:lnTo>
                    <a:pt x="1198971" y="952500"/>
                  </a:lnTo>
                  <a:lnTo>
                    <a:pt x="1198971" y="965200"/>
                  </a:lnTo>
                  <a:close/>
                </a:path>
                <a:path w="1992630" h="1943100">
                  <a:moveTo>
                    <a:pt x="1198971" y="952500"/>
                  </a:moveTo>
                  <a:lnTo>
                    <a:pt x="1188979" y="952500"/>
                  </a:lnTo>
                  <a:lnTo>
                    <a:pt x="1188979" y="825500"/>
                  </a:lnTo>
                  <a:lnTo>
                    <a:pt x="1198971" y="825500"/>
                  </a:lnTo>
                  <a:lnTo>
                    <a:pt x="1198971" y="952500"/>
                  </a:lnTo>
                  <a:close/>
                </a:path>
                <a:path w="1992630" h="1943100">
                  <a:moveTo>
                    <a:pt x="135720" y="1333500"/>
                  </a:moveTo>
                  <a:lnTo>
                    <a:pt x="125716" y="1333500"/>
                  </a:lnTo>
                  <a:lnTo>
                    <a:pt x="125716" y="939800"/>
                  </a:lnTo>
                  <a:lnTo>
                    <a:pt x="135720" y="939800"/>
                  </a:lnTo>
                  <a:lnTo>
                    <a:pt x="135720" y="1333500"/>
                  </a:lnTo>
                  <a:close/>
                </a:path>
                <a:path w="1992630" h="1943100">
                  <a:moveTo>
                    <a:pt x="403410" y="1130300"/>
                  </a:moveTo>
                  <a:lnTo>
                    <a:pt x="251870" y="1130300"/>
                  </a:lnTo>
                  <a:lnTo>
                    <a:pt x="251870" y="977900"/>
                  </a:lnTo>
                  <a:lnTo>
                    <a:pt x="403410" y="977900"/>
                  </a:lnTo>
                  <a:lnTo>
                    <a:pt x="403410" y="990600"/>
                  </a:lnTo>
                  <a:lnTo>
                    <a:pt x="261449" y="990600"/>
                  </a:lnTo>
                  <a:lnTo>
                    <a:pt x="261449" y="1117600"/>
                  </a:lnTo>
                  <a:lnTo>
                    <a:pt x="403410" y="1117600"/>
                  </a:lnTo>
                  <a:lnTo>
                    <a:pt x="403410" y="1130300"/>
                  </a:lnTo>
                  <a:close/>
                </a:path>
                <a:path w="1992630" h="1943100">
                  <a:moveTo>
                    <a:pt x="403410" y="1117600"/>
                  </a:moveTo>
                  <a:lnTo>
                    <a:pt x="393419" y="1117600"/>
                  </a:lnTo>
                  <a:lnTo>
                    <a:pt x="393419" y="990600"/>
                  </a:lnTo>
                  <a:lnTo>
                    <a:pt x="403410" y="990600"/>
                  </a:lnTo>
                  <a:lnTo>
                    <a:pt x="403410" y="1117600"/>
                  </a:lnTo>
                  <a:close/>
                </a:path>
                <a:path w="1992630" h="1943100">
                  <a:moveTo>
                    <a:pt x="727298" y="1066800"/>
                  </a:moveTo>
                  <a:lnTo>
                    <a:pt x="482925" y="1066800"/>
                  </a:lnTo>
                  <a:lnTo>
                    <a:pt x="480844" y="1054100"/>
                  </a:lnTo>
                  <a:lnTo>
                    <a:pt x="729379" y="1054100"/>
                  </a:lnTo>
                  <a:lnTo>
                    <a:pt x="727298" y="1066800"/>
                  </a:lnTo>
                  <a:close/>
                </a:path>
                <a:path w="1992630" h="1943100">
                  <a:moveTo>
                    <a:pt x="1198971" y="1231900"/>
                  </a:moveTo>
                  <a:lnTo>
                    <a:pt x="1047435" y="1231900"/>
                  </a:lnTo>
                  <a:lnTo>
                    <a:pt x="1047435" y="1079500"/>
                  </a:lnTo>
                  <a:lnTo>
                    <a:pt x="1198971" y="1079500"/>
                  </a:lnTo>
                  <a:lnTo>
                    <a:pt x="1198971" y="1092200"/>
                  </a:lnTo>
                  <a:lnTo>
                    <a:pt x="1057010" y="1092200"/>
                  </a:lnTo>
                  <a:lnTo>
                    <a:pt x="1057010" y="1219200"/>
                  </a:lnTo>
                  <a:lnTo>
                    <a:pt x="1198971" y="1219200"/>
                  </a:lnTo>
                  <a:lnTo>
                    <a:pt x="1198971" y="1231900"/>
                  </a:lnTo>
                  <a:close/>
                </a:path>
                <a:path w="1992630" h="1943100">
                  <a:moveTo>
                    <a:pt x="1198971" y="1219200"/>
                  </a:moveTo>
                  <a:lnTo>
                    <a:pt x="1188979" y="1219200"/>
                  </a:lnTo>
                  <a:lnTo>
                    <a:pt x="1188979" y="1092200"/>
                  </a:lnTo>
                  <a:lnTo>
                    <a:pt x="1198971" y="1092200"/>
                  </a:lnTo>
                  <a:lnTo>
                    <a:pt x="1198971" y="1219200"/>
                  </a:lnTo>
                  <a:close/>
                </a:path>
                <a:path w="1992630" h="1943100">
                  <a:moveTo>
                    <a:pt x="261449" y="1409700"/>
                  </a:moveTo>
                  <a:lnTo>
                    <a:pt x="251870" y="1409700"/>
                  </a:lnTo>
                  <a:lnTo>
                    <a:pt x="251870" y="1257300"/>
                  </a:lnTo>
                  <a:lnTo>
                    <a:pt x="403410" y="1257300"/>
                  </a:lnTo>
                  <a:lnTo>
                    <a:pt x="403410" y="1270000"/>
                  </a:lnTo>
                  <a:lnTo>
                    <a:pt x="261449" y="1270000"/>
                  </a:lnTo>
                  <a:lnTo>
                    <a:pt x="261449" y="1409700"/>
                  </a:lnTo>
                  <a:close/>
                </a:path>
                <a:path w="1992630" h="1943100">
                  <a:moveTo>
                    <a:pt x="403410" y="1409700"/>
                  </a:moveTo>
                  <a:lnTo>
                    <a:pt x="393419" y="1409700"/>
                  </a:lnTo>
                  <a:lnTo>
                    <a:pt x="393419" y="1270000"/>
                  </a:lnTo>
                  <a:lnTo>
                    <a:pt x="403410" y="1270000"/>
                  </a:lnTo>
                  <a:lnTo>
                    <a:pt x="403410" y="1409700"/>
                  </a:lnTo>
                  <a:close/>
                </a:path>
                <a:path w="1992630" h="1943100">
                  <a:moveTo>
                    <a:pt x="898396" y="1689100"/>
                  </a:moveTo>
                  <a:lnTo>
                    <a:pt x="888405" y="1689100"/>
                  </a:lnTo>
                  <a:lnTo>
                    <a:pt x="888405" y="1295400"/>
                  </a:lnTo>
                  <a:lnTo>
                    <a:pt x="890486" y="1282700"/>
                  </a:lnTo>
                  <a:lnTo>
                    <a:pt x="895898" y="1282700"/>
                  </a:lnTo>
                  <a:lnTo>
                    <a:pt x="898396" y="1295400"/>
                  </a:lnTo>
                  <a:lnTo>
                    <a:pt x="898396" y="1689100"/>
                  </a:lnTo>
                  <a:close/>
                </a:path>
                <a:path w="1992630" h="1943100">
                  <a:moveTo>
                    <a:pt x="713976" y="1346200"/>
                  </a:moveTo>
                  <a:lnTo>
                    <a:pt x="465440" y="1346200"/>
                  </a:lnTo>
                  <a:lnTo>
                    <a:pt x="465440" y="1333500"/>
                  </a:lnTo>
                  <a:lnTo>
                    <a:pt x="713976" y="1333500"/>
                  </a:lnTo>
                  <a:lnTo>
                    <a:pt x="713976" y="1346200"/>
                  </a:lnTo>
                  <a:close/>
                </a:path>
                <a:path w="1992630" h="1943100">
                  <a:moveTo>
                    <a:pt x="1198971" y="1511300"/>
                  </a:moveTo>
                  <a:lnTo>
                    <a:pt x="1047435" y="1511300"/>
                  </a:lnTo>
                  <a:lnTo>
                    <a:pt x="1047435" y="1358900"/>
                  </a:lnTo>
                  <a:lnTo>
                    <a:pt x="1198971" y="1358900"/>
                  </a:lnTo>
                  <a:lnTo>
                    <a:pt x="1198971" y="1371600"/>
                  </a:lnTo>
                  <a:lnTo>
                    <a:pt x="1057010" y="1371600"/>
                  </a:lnTo>
                  <a:lnTo>
                    <a:pt x="1057010" y="1498600"/>
                  </a:lnTo>
                  <a:lnTo>
                    <a:pt x="1198971" y="1498600"/>
                  </a:lnTo>
                  <a:lnTo>
                    <a:pt x="1198971" y="1511300"/>
                  </a:lnTo>
                  <a:close/>
                </a:path>
                <a:path w="1992630" h="1943100">
                  <a:moveTo>
                    <a:pt x="1198971" y="1498600"/>
                  </a:moveTo>
                  <a:lnTo>
                    <a:pt x="1188979" y="1498600"/>
                  </a:lnTo>
                  <a:lnTo>
                    <a:pt x="1188979" y="1371600"/>
                  </a:lnTo>
                  <a:lnTo>
                    <a:pt x="1198971" y="1371600"/>
                  </a:lnTo>
                  <a:lnTo>
                    <a:pt x="1198971" y="1498600"/>
                  </a:lnTo>
                  <a:close/>
                </a:path>
                <a:path w="1992630" h="1943100">
                  <a:moveTo>
                    <a:pt x="136553" y="1574800"/>
                  </a:moveTo>
                  <a:lnTo>
                    <a:pt x="126570" y="1574800"/>
                  </a:lnTo>
                  <a:lnTo>
                    <a:pt x="126570" y="1422400"/>
                  </a:lnTo>
                  <a:lnTo>
                    <a:pt x="136553" y="1422400"/>
                  </a:lnTo>
                  <a:lnTo>
                    <a:pt x="136553" y="1574800"/>
                  </a:lnTo>
                  <a:close/>
                </a:path>
                <a:path w="1992630" h="1943100">
                  <a:moveTo>
                    <a:pt x="1198971" y="1790700"/>
                  </a:moveTo>
                  <a:lnTo>
                    <a:pt x="1047435" y="1790700"/>
                  </a:lnTo>
                  <a:lnTo>
                    <a:pt x="1047435" y="1638300"/>
                  </a:lnTo>
                  <a:lnTo>
                    <a:pt x="1198971" y="1638300"/>
                  </a:lnTo>
                  <a:lnTo>
                    <a:pt x="1198971" y="1651000"/>
                  </a:lnTo>
                  <a:lnTo>
                    <a:pt x="1057010" y="1651000"/>
                  </a:lnTo>
                  <a:lnTo>
                    <a:pt x="1057010" y="1778000"/>
                  </a:lnTo>
                  <a:lnTo>
                    <a:pt x="1198971" y="1778000"/>
                  </a:lnTo>
                  <a:lnTo>
                    <a:pt x="1198971" y="1790700"/>
                  </a:lnTo>
                  <a:close/>
                </a:path>
                <a:path w="1992630" h="1943100">
                  <a:moveTo>
                    <a:pt x="1198971" y="1778000"/>
                  </a:moveTo>
                  <a:lnTo>
                    <a:pt x="1188979" y="1778000"/>
                  </a:lnTo>
                  <a:lnTo>
                    <a:pt x="1188979" y="1651000"/>
                  </a:lnTo>
                  <a:lnTo>
                    <a:pt x="1198971" y="1651000"/>
                  </a:lnTo>
                  <a:lnTo>
                    <a:pt x="1198971" y="1778000"/>
                  </a:lnTo>
                  <a:close/>
                </a:path>
                <a:path w="1992630" h="1943100">
                  <a:moveTo>
                    <a:pt x="1408374" y="1727200"/>
                  </a:moveTo>
                  <a:lnTo>
                    <a:pt x="1285563" y="1727200"/>
                  </a:lnTo>
                  <a:lnTo>
                    <a:pt x="1283481" y="1714500"/>
                  </a:lnTo>
                  <a:lnTo>
                    <a:pt x="1410455" y="1714500"/>
                  </a:lnTo>
                  <a:lnTo>
                    <a:pt x="1408374" y="1727200"/>
                  </a:lnTo>
                  <a:close/>
                </a:path>
                <a:path w="1992630" h="1943100">
                  <a:moveTo>
                    <a:pt x="1631931" y="1727200"/>
                  </a:moveTo>
                  <a:lnTo>
                    <a:pt x="1451253" y="1727200"/>
                  </a:lnTo>
                  <a:lnTo>
                    <a:pt x="1449172" y="1714500"/>
                  </a:lnTo>
                  <a:lnTo>
                    <a:pt x="1634013" y="1714500"/>
                  </a:lnTo>
                  <a:lnTo>
                    <a:pt x="1631931" y="1727200"/>
                  </a:lnTo>
                  <a:close/>
                </a:path>
                <a:path w="1992630" h="1943100">
                  <a:moveTo>
                    <a:pt x="899229" y="1930400"/>
                  </a:moveTo>
                  <a:lnTo>
                    <a:pt x="889238" y="1930400"/>
                  </a:lnTo>
                  <a:lnTo>
                    <a:pt x="889238" y="1778000"/>
                  </a:lnTo>
                  <a:lnTo>
                    <a:pt x="899229" y="1778000"/>
                  </a:lnTo>
                  <a:lnTo>
                    <a:pt x="899229" y="193040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3782293" y="1146398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02359" y="1146398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42459" y="1146398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22424" y="1146398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03238" y="1202286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21788" y="978836"/>
            <a:ext cx="368935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0</a:t>
            </a:r>
            <a:endParaRPr lang="en-US" sz="2500" b="1" spc="240" dirty="0">
              <a:solidFill>
                <a:srgbClr val="0F0E0D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-40" dirty="0">
                <a:solidFill>
                  <a:srgbClr val="0F0E0D"/>
                </a:solidFill>
                <a:latin typeface="Times New Roman"/>
                <a:cs typeface="Times New Roman"/>
              </a:rPr>
              <a:t>4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7F391C88-AEFE-4792-A02D-A34545DBABE9}"/>
              </a:ext>
            </a:extLst>
          </p:cNvPr>
          <p:cNvSpPr txBox="1"/>
          <p:nvPr/>
        </p:nvSpPr>
        <p:spPr>
          <a:xfrm>
            <a:off x="10476420" y="7010833"/>
            <a:ext cx="6934200" cy="2548968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 marR="5080">
              <a:lnSpc>
                <a:spcPct val="113399"/>
              </a:lnSpc>
              <a:spcBef>
                <a:spcPts val="1015"/>
              </a:spcBef>
            </a:pPr>
            <a:r>
              <a:rPr lang="en-US" sz="3000" b="1" spc="5" dirty="0" err="1">
                <a:solidFill>
                  <a:srgbClr val="0F0E0D"/>
                </a:solidFill>
                <a:cs typeface="Arial"/>
              </a:rPr>
              <a:t>Các</a:t>
            </a:r>
            <a:r>
              <a:rPr lang="en-US" sz="3000" b="1" spc="5" dirty="0">
                <a:solidFill>
                  <a:srgbClr val="0F0E0D"/>
                </a:solidFill>
                <a:cs typeface="Arial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cs typeface="Arial"/>
              </a:rPr>
              <a:t>hình</a:t>
            </a:r>
            <a:r>
              <a:rPr lang="en-US" sz="3000" b="1" spc="5" dirty="0">
                <a:solidFill>
                  <a:srgbClr val="0F0E0D"/>
                </a:solidFill>
                <a:cs typeface="Arial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cs typeface="Arial"/>
              </a:rPr>
              <a:t>thức</a:t>
            </a:r>
            <a:r>
              <a:rPr lang="en-US" sz="3000" b="1" spc="5" dirty="0">
                <a:solidFill>
                  <a:srgbClr val="0F0E0D"/>
                </a:solidFill>
                <a:cs typeface="Arial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cs typeface="Arial"/>
              </a:rPr>
              <a:t>tội</a:t>
            </a:r>
            <a:r>
              <a:rPr lang="en-US" sz="3000" b="1" spc="5" dirty="0">
                <a:solidFill>
                  <a:srgbClr val="0F0E0D"/>
                </a:solidFill>
                <a:cs typeface="Arial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cs typeface="Arial"/>
              </a:rPr>
              <a:t>phạm</a:t>
            </a:r>
            <a:endParaRPr lang="en-US" sz="3000" b="1" spc="5" dirty="0">
              <a:solidFill>
                <a:srgbClr val="0F0E0D"/>
              </a:solidFill>
              <a:cs typeface="Arial"/>
            </a:endParaRPr>
          </a:p>
          <a:p>
            <a:pPr marL="355600" marR="5080" indent="-342900" algn="just">
              <a:lnSpc>
                <a:spcPct val="150000"/>
              </a:lnSpc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Gồm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28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hình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thức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tội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phạm</a:t>
            </a:r>
            <a:endParaRPr lang="en-US" sz="2300" spc="5" dirty="0">
              <a:solidFill>
                <a:srgbClr val="0F0E0D"/>
              </a:solidFill>
              <a:latin typeface="Arial"/>
              <a:cs typeface="Arial"/>
            </a:endParaRPr>
          </a:p>
          <a:p>
            <a:pPr marL="355600" marR="5080" indent="-342900" algn="just">
              <a:lnSpc>
                <a:spcPct val="150000"/>
              </a:lnSpc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Các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hình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thức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như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: Theft, Criminal Damage, Robbery, Homicide, Others,…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707531" y="8689870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746317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522846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4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0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6509228-9189-4049-92F2-150B36116EA9}"/>
              </a:ext>
            </a:extLst>
          </p:cNvPr>
          <p:cNvSpPr txBox="1"/>
          <p:nvPr/>
        </p:nvSpPr>
        <p:spPr>
          <a:xfrm>
            <a:off x="1480412" y="2717733"/>
            <a:ext cx="4343400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 err="1"/>
              <a:t>Lập</a:t>
            </a:r>
            <a:r>
              <a:rPr lang="en-US" sz="3000" u="sng" dirty="0"/>
              <a:t> </a:t>
            </a:r>
            <a:r>
              <a:rPr lang="en-US" sz="3000" u="sng" dirty="0" err="1"/>
              <a:t>báo</a:t>
            </a:r>
            <a:r>
              <a:rPr lang="en-US" sz="3000" u="sng" dirty="0"/>
              <a:t> </a:t>
            </a:r>
            <a:r>
              <a:rPr lang="en-US" sz="3000" u="sng" dirty="0" err="1"/>
              <a:t>cáo</a:t>
            </a:r>
            <a:r>
              <a:rPr lang="en-US" sz="3000" u="sng" dirty="0"/>
              <a:t> </a:t>
            </a:r>
            <a:r>
              <a:rPr lang="en-US" sz="3000" u="sng" dirty="0" err="1"/>
              <a:t>phân</a:t>
            </a:r>
            <a:r>
              <a:rPr lang="en-US" sz="3000" u="sng" dirty="0"/>
              <a:t> </a:t>
            </a:r>
            <a:r>
              <a:rPr lang="en-US" sz="3000" u="sng" dirty="0" err="1"/>
              <a:t>loại</a:t>
            </a:r>
            <a:r>
              <a:rPr lang="en-US" sz="2500" dirty="0"/>
              <a:t>:</a:t>
            </a: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F16DA349-AA10-4F1D-A5E7-233515CB4D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5570627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Ensemble Voting</a:t>
            </a:r>
            <a:endParaRPr sz="6000" spc="215" dirty="0"/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7548C12B-A709-41AE-AD11-5BF62235B782}"/>
              </a:ext>
            </a:extLst>
          </p:cNvPr>
          <p:cNvPicPr/>
          <p:nvPr/>
        </p:nvPicPr>
        <p:blipFill rotWithShape="1">
          <a:blip r:embed="rId4"/>
          <a:srcRect r="42912"/>
          <a:stretch/>
        </p:blipFill>
        <p:spPr>
          <a:xfrm>
            <a:off x="4850830" y="3744117"/>
            <a:ext cx="10544265" cy="45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937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707531" y="8689870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746317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522846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4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1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7AD54918-759F-4943-BF40-32D7B8ACBE29}"/>
              </a:ext>
            </a:extLst>
          </p:cNvPr>
          <p:cNvSpPr txBox="1"/>
          <p:nvPr/>
        </p:nvSpPr>
        <p:spPr>
          <a:xfrm>
            <a:off x="10363200" y="1729263"/>
            <a:ext cx="4343400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000" u="sng" dirty="0" err="1"/>
              <a:t>Kết</a:t>
            </a:r>
            <a:r>
              <a:rPr lang="en-US" sz="3000" u="sng" dirty="0"/>
              <a:t> </a:t>
            </a:r>
            <a:r>
              <a:rPr lang="en-US" sz="3000" u="sng" dirty="0" err="1"/>
              <a:t>quả</a:t>
            </a:r>
            <a:r>
              <a:rPr lang="en-US" sz="3000" u="sng" dirty="0"/>
              <a:t>:</a:t>
            </a:r>
            <a:endParaRPr lang="en-US" sz="25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629D44D-7C4A-4B76-8FBA-28A043B0B0F0}"/>
              </a:ext>
            </a:extLst>
          </p:cNvPr>
          <p:cNvSpPr txBox="1"/>
          <p:nvPr/>
        </p:nvSpPr>
        <p:spPr>
          <a:xfrm>
            <a:off x="1287372" y="3091798"/>
            <a:ext cx="23618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u="sng" dirty="0" err="1"/>
              <a:t>Nhận</a:t>
            </a:r>
            <a:r>
              <a:rPr lang="en-US" sz="3000" u="sng" dirty="0"/>
              <a:t> </a:t>
            </a:r>
            <a:r>
              <a:rPr lang="en-US" sz="3000" u="sng" dirty="0" err="1"/>
              <a:t>xét</a:t>
            </a:r>
            <a:endParaRPr lang="en-US" sz="3000" u="sng" dirty="0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3121AA9E-524F-4BA6-85CC-91B406EA49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5570627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Ensemble Voting</a:t>
            </a:r>
            <a:endParaRPr sz="6000" spc="215" dirty="0"/>
          </a:p>
        </p:txBody>
      </p: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95E01279-7A9A-47F7-8068-BC2FC392E4D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448800" y="2918937"/>
            <a:ext cx="7807958" cy="5638800"/>
          </a:xfrm>
          <a:prstGeom prst="rect">
            <a:avLst/>
          </a:prstGeom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41CB5F71-8921-4C28-9B47-26B06E0EE2B0}"/>
              </a:ext>
            </a:extLst>
          </p:cNvPr>
          <p:cNvSpPr txBox="1"/>
          <p:nvPr/>
        </p:nvSpPr>
        <p:spPr>
          <a:xfrm>
            <a:off x="1287372" y="3993483"/>
            <a:ext cx="7663588" cy="349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Hầu</a:t>
            </a:r>
            <a:r>
              <a:rPr lang="en-US" sz="2500" dirty="0"/>
              <a:t> </a:t>
            </a:r>
            <a:r>
              <a:rPr lang="en-US" sz="2500" dirty="0" err="1"/>
              <a:t>hết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 </a:t>
            </a:r>
            <a:r>
              <a:rPr lang="en-US" sz="2500" dirty="0" err="1"/>
              <a:t>đều</a:t>
            </a:r>
            <a:r>
              <a:rPr lang="en-US" sz="2500" dirty="0"/>
              <a:t> </a:t>
            </a:r>
            <a:r>
              <a:rPr lang="en-US" sz="2500" dirty="0" err="1"/>
              <a:t>cho</a:t>
            </a:r>
            <a:r>
              <a:rPr lang="en-US" sz="2500" dirty="0"/>
              <a:t> </a:t>
            </a:r>
            <a:r>
              <a:rPr lang="en-US" sz="2500" dirty="0" err="1"/>
              <a:t>kết</a:t>
            </a:r>
            <a:r>
              <a:rPr lang="en-US" sz="2500" dirty="0"/>
              <a:t> </a:t>
            </a:r>
            <a:r>
              <a:rPr lang="en-US" sz="2500" dirty="0" err="1"/>
              <a:t>quả</a:t>
            </a:r>
            <a:r>
              <a:rPr lang="en-US" sz="2500" dirty="0"/>
              <a:t> </a:t>
            </a:r>
            <a:r>
              <a:rPr lang="en-US" sz="2500" dirty="0" err="1"/>
              <a:t>dự</a:t>
            </a:r>
            <a:r>
              <a:rPr lang="en-US" sz="2500" dirty="0"/>
              <a:t> </a:t>
            </a:r>
            <a:r>
              <a:rPr lang="en-US" sz="2500" dirty="0" err="1"/>
              <a:t>đoán</a:t>
            </a:r>
            <a:r>
              <a:rPr lang="en-US" sz="2500" dirty="0"/>
              <a:t> </a:t>
            </a:r>
            <a:r>
              <a:rPr lang="en-US" sz="2500" dirty="0" err="1"/>
              <a:t>đúng</a:t>
            </a:r>
            <a:r>
              <a:rPr lang="en-US" sz="2500" dirty="0"/>
              <a:t>.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thông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&lt; 1 đ</a:t>
            </a:r>
            <a:r>
              <a:rPr lang="vi-VN" sz="2500" dirty="0"/>
              <a:t>ư</a:t>
            </a:r>
            <a:r>
              <a:rPr lang="en-US" sz="2500" dirty="0" err="1"/>
              <a:t>ợc</a:t>
            </a:r>
            <a:r>
              <a:rPr lang="en-US" sz="2500" dirty="0"/>
              <a:t> </a:t>
            </a:r>
            <a:r>
              <a:rPr lang="en-US" sz="2500" dirty="0" err="1"/>
              <a:t>hiển</a:t>
            </a:r>
            <a:r>
              <a:rPr lang="en-US" sz="2500" dirty="0"/>
              <a:t> </a:t>
            </a:r>
            <a:r>
              <a:rPr lang="en-US" sz="2500" dirty="0" err="1"/>
              <a:t>thị</a:t>
            </a:r>
            <a:r>
              <a:rPr lang="en-US" sz="2500" dirty="0"/>
              <a:t> </a:t>
            </a:r>
            <a:r>
              <a:rPr lang="en-US" sz="2500" dirty="0" err="1"/>
              <a:t>tức</a:t>
            </a:r>
            <a:r>
              <a:rPr lang="en-US" sz="2500" dirty="0"/>
              <a:t> ở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 </a:t>
            </a:r>
            <a:r>
              <a:rPr lang="en-US" sz="2500" dirty="0" err="1"/>
              <a:t>đó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bị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r>
              <a:rPr lang="en-US" sz="2500" dirty="0"/>
              <a:t> </a:t>
            </a:r>
            <a:r>
              <a:rPr lang="en-US" sz="2500" dirty="0" err="1"/>
              <a:t>sai</a:t>
            </a:r>
            <a:r>
              <a:rPr lang="en-US" sz="2500" dirty="0"/>
              <a:t>. </a:t>
            </a:r>
            <a:r>
              <a:rPr lang="en-US" sz="2500" dirty="0" err="1"/>
              <a:t>Tuy</a:t>
            </a:r>
            <a:r>
              <a:rPr lang="en-US" sz="2500" dirty="0"/>
              <a:t> </a:t>
            </a:r>
            <a:r>
              <a:rPr lang="en-US" sz="2500" dirty="0" err="1"/>
              <a:t>nhiên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này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phần</a:t>
            </a:r>
            <a:r>
              <a:rPr lang="en-US" sz="2500" dirty="0"/>
              <a:t> </a:t>
            </a:r>
            <a:r>
              <a:rPr lang="en-US" sz="2500" dirty="0" err="1"/>
              <a:t>trăm</a:t>
            </a:r>
            <a:r>
              <a:rPr lang="en-US" sz="2500" dirty="0"/>
              <a:t> </a:t>
            </a:r>
            <a:r>
              <a:rPr lang="en-US" sz="2500" dirty="0" err="1"/>
              <a:t>sai</a:t>
            </a:r>
            <a:r>
              <a:rPr lang="en-US" sz="2500" dirty="0"/>
              <a:t> </a:t>
            </a:r>
            <a:r>
              <a:rPr lang="en-US" sz="2500" dirty="0" err="1"/>
              <a:t>đó</a:t>
            </a:r>
            <a:r>
              <a:rPr lang="en-US" sz="2500" dirty="0"/>
              <a:t> </a:t>
            </a:r>
            <a:r>
              <a:rPr lang="en-US" sz="2500" dirty="0" err="1"/>
              <a:t>không</a:t>
            </a:r>
            <a:r>
              <a:rPr lang="en-US" sz="2500" dirty="0"/>
              <a:t> </a:t>
            </a:r>
            <a:r>
              <a:rPr lang="en-US" sz="2500" dirty="0" err="1"/>
              <a:t>lớn</a:t>
            </a:r>
            <a:r>
              <a:rPr lang="en-US" sz="2500" dirty="0"/>
              <a:t>, </a:t>
            </a:r>
            <a:r>
              <a:rPr lang="en-US" sz="2500" dirty="0" err="1"/>
              <a:t>cao</a:t>
            </a:r>
            <a:r>
              <a:rPr lang="en-US" sz="2500" dirty="0"/>
              <a:t> </a:t>
            </a:r>
            <a:r>
              <a:rPr lang="en-US" sz="2500" dirty="0" err="1"/>
              <a:t>nhất</a:t>
            </a:r>
            <a:r>
              <a:rPr lang="en-US" sz="2500" dirty="0"/>
              <a:t> </a:t>
            </a:r>
            <a:r>
              <a:rPr lang="en-US" sz="2500" dirty="0" err="1"/>
              <a:t>chỉ</a:t>
            </a:r>
            <a:r>
              <a:rPr lang="en-US" sz="2500" dirty="0"/>
              <a:t> </a:t>
            </a:r>
            <a:r>
              <a:rPr lang="en-US" sz="2500" dirty="0" err="1"/>
              <a:t>sai</a:t>
            </a:r>
            <a:r>
              <a:rPr lang="en-US" sz="2500" dirty="0"/>
              <a:t> </a:t>
            </a:r>
            <a:r>
              <a:rPr lang="en-US" sz="2500" dirty="0" err="1"/>
              <a:t>lệch</a:t>
            </a:r>
            <a:r>
              <a:rPr lang="en-US" sz="2500" dirty="0"/>
              <a:t> 17%</a:t>
            </a:r>
          </a:p>
        </p:txBody>
      </p:sp>
    </p:spTree>
    <p:extLst>
      <p:ext uri="{BB962C8B-B14F-4D97-AF65-F5344CB8AC3E}">
        <p14:creationId xmlns:p14="http://schemas.microsoft.com/office/powerpoint/2010/main" val="8069620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707531" y="8689870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87890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47789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67824" y="8690401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68820" y="8746317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87372" y="8522846"/>
            <a:ext cx="386080" cy="11926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4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2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16509228-9189-4049-92F2-150B36116EA9}"/>
              </a:ext>
            </a:extLst>
          </p:cNvPr>
          <p:cNvSpPr txBox="1"/>
          <p:nvPr/>
        </p:nvSpPr>
        <p:spPr>
          <a:xfrm>
            <a:off x="9144000" y="1638300"/>
            <a:ext cx="5682388" cy="71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 err="1"/>
              <a:t>Mô</a:t>
            </a:r>
            <a:r>
              <a:rPr lang="en-US" sz="3000" u="sng" dirty="0"/>
              <a:t> </a:t>
            </a:r>
            <a:r>
              <a:rPr lang="en-US" sz="3000" u="sng" dirty="0" err="1"/>
              <a:t>hình</a:t>
            </a:r>
            <a:r>
              <a:rPr lang="en-US" sz="3000" u="sng" dirty="0"/>
              <a:t> </a:t>
            </a:r>
            <a:r>
              <a:rPr lang="en-US" sz="3000" u="sng" dirty="0" err="1"/>
              <a:t>phân</a:t>
            </a:r>
            <a:r>
              <a:rPr lang="en-US" sz="3000" u="sng" dirty="0"/>
              <a:t> </a:t>
            </a:r>
            <a:r>
              <a:rPr lang="en-US" sz="3000" u="sng" dirty="0" err="1"/>
              <a:t>cấp</a:t>
            </a:r>
            <a:r>
              <a:rPr lang="en-US" sz="3000" u="sng" dirty="0"/>
              <a:t> </a:t>
            </a:r>
            <a:r>
              <a:rPr lang="en-US" sz="3000" u="sng" dirty="0" err="1"/>
              <a:t>theo</a:t>
            </a:r>
            <a:r>
              <a:rPr lang="en-US" sz="3000" u="sng" dirty="0"/>
              <a:t> </a:t>
            </a:r>
            <a:r>
              <a:rPr lang="en-US" sz="3000" u="sng" dirty="0" err="1"/>
              <a:t>màu</a:t>
            </a:r>
            <a:endParaRPr lang="en-US" sz="2500" dirty="0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C76D6BE2-E253-43DC-BB22-D0BF436213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7372" y="938847"/>
            <a:ext cx="5570627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 err="1"/>
              <a:t>Thuật</a:t>
            </a:r>
            <a:r>
              <a:rPr lang="en-US" sz="6000" spc="-180" dirty="0"/>
              <a:t> </a:t>
            </a:r>
            <a:r>
              <a:rPr lang="en-US" sz="6000" spc="-180" dirty="0" err="1"/>
              <a:t>toán</a:t>
            </a:r>
            <a:br>
              <a:rPr lang="en-US" sz="6000" spc="-180" dirty="0"/>
            </a:br>
            <a:r>
              <a:rPr lang="en-US" sz="6000" spc="-180" dirty="0"/>
              <a:t>Ensemble Voting</a:t>
            </a:r>
            <a:endParaRPr sz="6000" spc="215" dirty="0"/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BF6EDCD6-D6AB-4A21-96F3-E802FF40B0C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372600" y="2747524"/>
            <a:ext cx="8141970" cy="5826125"/>
          </a:xfrm>
          <a:prstGeom prst="rect">
            <a:avLst/>
          </a:prstGeom>
        </p:spPr>
      </p:pic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932AF758-128F-40C3-BF3F-0665C34184DD}"/>
              </a:ext>
            </a:extLst>
          </p:cNvPr>
          <p:cNvSpPr txBox="1"/>
          <p:nvPr/>
        </p:nvSpPr>
        <p:spPr>
          <a:xfrm>
            <a:off x="1287372" y="3049657"/>
            <a:ext cx="7399429" cy="4187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u="sng" dirty="0" err="1"/>
              <a:t>Nhận</a:t>
            </a:r>
            <a:r>
              <a:rPr lang="en-US" sz="3000" u="sng" dirty="0"/>
              <a:t> </a:t>
            </a:r>
            <a:r>
              <a:rPr lang="en-US" sz="3000" u="sng" dirty="0" err="1"/>
              <a:t>xét</a:t>
            </a:r>
            <a:r>
              <a:rPr lang="en-US" sz="3000" u="sng" dirty="0"/>
              <a:t>:</a:t>
            </a:r>
          </a:p>
          <a:p>
            <a:pPr marL="914400" lvl="1" indent="-4572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 err="1"/>
              <a:t>Với</a:t>
            </a:r>
            <a:r>
              <a:rPr lang="en-US" sz="2500" dirty="0"/>
              <a:t> </a:t>
            </a:r>
            <a:r>
              <a:rPr lang="en-US" sz="2500" dirty="0" err="1"/>
              <a:t>màu</a:t>
            </a:r>
            <a:r>
              <a:rPr lang="en-US" sz="2500" dirty="0"/>
              <a:t> đ</a:t>
            </a:r>
            <a:r>
              <a:rPr lang="vi-VN" sz="2500" dirty="0"/>
              <a:t>ư</a:t>
            </a:r>
            <a:r>
              <a:rPr lang="en-US" sz="2500" dirty="0" err="1"/>
              <a:t>ợc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từ</a:t>
            </a:r>
            <a:r>
              <a:rPr lang="en-US" sz="2500" dirty="0"/>
              <a:t> </a:t>
            </a:r>
            <a:r>
              <a:rPr lang="en-US" sz="2500" dirty="0" err="1"/>
              <a:t>sắc</a:t>
            </a:r>
            <a:r>
              <a:rPr lang="en-US" sz="2500" dirty="0"/>
              <a:t> </a:t>
            </a:r>
            <a:r>
              <a:rPr lang="en-US" sz="2500" dirty="0" err="1"/>
              <a:t>nhạt</a:t>
            </a:r>
            <a:r>
              <a:rPr lang="en-US" sz="2500" dirty="0"/>
              <a:t> </a:t>
            </a:r>
            <a:r>
              <a:rPr lang="en-US" sz="2500" dirty="0" err="1"/>
              <a:t>tới</a:t>
            </a:r>
            <a:r>
              <a:rPr lang="en-US" sz="2500" dirty="0"/>
              <a:t> </a:t>
            </a:r>
            <a:r>
              <a:rPr lang="en-US" sz="2500" dirty="0" err="1"/>
              <a:t>đậm</a:t>
            </a:r>
            <a:r>
              <a:rPr lang="en-US" sz="2500" dirty="0"/>
              <a:t>, </a:t>
            </a:r>
            <a:r>
              <a:rPr lang="en-US" sz="2500" dirty="0" err="1"/>
              <a:t>màu</a:t>
            </a:r>
            <a:r>
              <a:rPr lang="en-US" sz="2500" dirty="0"/>
              <a:t> </a:t>
            </a:r>
            <a:r>
              <a:rPr lang="en-US" sz="2500" dirty="0" err="1"/>
              <a:t>càng</a:t>
            </a:r>
            <a:r>
              <a:rPr lang="en-US" sz="2500" dirty="0"/>
              <a:t> </a:t>
            </a:r>
            <a:r>
              <a:rPr lang="en-US" sz="2500" dirty="0" err="1"/>
              <a:t>nhạt</a:t>
            </a:r>
            <a:r>
              <a:rPr lang="en-US" sz="2500" dirty="0"/>
              <a:t>, </a:t>
            </a:r>
            <a:r>
              <a:rPr lang="en-US" sz="2500" dirty="0" err="1"/>
              <a:t>độ</a:t>
            </a:r>
            <a:r>
              <a:rPr lang="en-US" sz="2500" dirty="0"/>
              <a:t> </a:t>
            </a:r>
            <a:r>
              <a:rPr lang="en-US" sz="2500" dirty="0" err="1"/>
              <a:t>chính</a:t>
            </a:r>
            <a:r>
              <a:rPr lang="en-US" sz="2500" dirty="0"/>
              <a:t> </a:t>
            </a:r>
            <a:r>
              <a:rPr lang="en-US" sz="2500" dirty="0" err="1"/>
              <a:t>xác</a:t>
            </a:r>
            <a:r>
              <a:rPr lang="en-US" sz="2500" dirty="0"/>
              <a:t> </a:t>
            </a:r>
            <a:r>
              <a:rPr lang="en-US" sz="2500" dirty="0" err="1"/>
              <a:t>của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 </a:t>
            </a:r>
            <a:r>
              <a:rPr lang="en-US" sz="2500" dirty="0" err="1"/>
              <a:t>đó</a:t>
            </a:r>
            <a:r>
              <a:rPr lang="en-US" sz="2500" dirty="0"/>
              <a:t> </a:t>
            </a:r>
            <a:r>
              <a:rPr lang="en-US" sz="2500" dirty="0" err="1"/>
              <a:t>càng</a:t>
            </a:r>
            <a:r>
              <a:rPr lang="en-US" sz="2500" dirty="0"/>
              <a:t> </a:t>
            </a:r>
            <a:r>
              <a:rPr lang="en-US" sz="2500" dirty="0" err="1"/>
              <a:t>thấp</a:t>
            </a:r>
            <a:r>
              <a:rPr lang="en-US" sz="2500" dirty="0"/>
              <a:t>.</a:t>
            </a:r>
          </a:p>
          <a:p>
            <a:pPr marL="914400" lvl="1" indent="-4572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500" dirty="0"/>
              <a:t>Ở </a:t>
            </a:r>
            <a:r>
              <a:rPr lang="en-US" sz="2500" dirty="0" err="1"/>
              <a:t>đây</a:t>
            </a:r>
            <a:r>
              <a:rPr lang="en-US" sz="2500" dirty="0"/>
              <a:t>,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thuộc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Offense Involving Children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giá</a:t>
            </a:r>
            <a:r>
              <a:rPr lang="en-US" sz="2500" dirty="0"/>
              <a:t> </a:t>
            </a:r>
            <a:r>
              <a:rPr lang="en-US" sz="2500" dirty="0" err="1"/>
              <a:t>trị</a:t>
            </a:r>
            <a:r>
              <a:rPr lang="en-US" sz="2500" dirty="0"/>
              <a:t> </a:t>
            </a:r>
            <a:r>
              <a:rPr lang="en-US" sz="2500" dirty="0" err="1"/>
              <a:t>tỉ</a:t>
            </a:r>
            <a:r>
              <a:rPr lang="en-US" sz="2500" dirty="0"/>
              <a:t> </a:t>
            </a:r>
            <a:r>
              <a:rPr lang="en-US" sz="2500" dirty="0" err="1"/>
              <a:t>lệ</a:t>
            </a:r>
            <a:r>
              <a:rPr lang="en-US" sz="2500" dirty="0"/>
              <a:t> </a:t>
            </a:r>
            <a:r>
              <a:rPr lang="en-US" sz="2500" dirty="0" err="1"/>
              <a:t>bị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r>
              <a:rPr lang="en-US" sz="2500" dirty="0"/>
              <a:t> </a:t>
            </a:r>
            <a:r>
              <a:rPr lang="en-US" sz="2500" dirty="0" err="1"/>
              <a:t>đúng</a:t>
            </a:r>
            <a:r>
              <a:rPr lang="en-US" sz="2500" dirty="0"/>
              <a:t> </a:t>
            </a:r>
            <a:r>
              <a:rPr lang="en-US" sz="2500" dirty="0" err="1"/>
              <a:t>thấp</a:t>
            </a:r>
            <a:r>
              <a:rPr lang="en-US" sz="2500" dirty="0"/>
              <a:t> </a:t>
            </a:r>
            <a:r>
              <a:rPr lang="en-US" sz="2500" dirty="0" err="1"/>
              <a:t>nhất</a:t>
            </a:r>
            <a:r>
              <a:rPr lang="en-US" sz="2500" dirty="0"/>
              <a:t> </a:t>
            </a:r>
            <a:r>
              <a:rPr lang="en-US" sz="2500" dirty="0" err="1"/>
              <a:t>với</a:t>
            </a:r>
            <a:r>
              <a:rPr lang="en-US" sz="2500" dirty="0"/>
              <a:t> 83.3%</a:t>
            </a:r>
          </a:p>
        </p:txBody>
      </p:sp>
    </p:spTree>
    <p:extLst>
      <p:ext uri="{BB962C8B-B14F-4D97-AF65-F5344CB8AC3E}">
        <p14:creationId xmlns:p14="http://schemas.microsoft.com/office/powerpoint/2010/main" val="105949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357254" y="1367297"/>
            <a:ext cx="5254625" cy="11187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000" b="1" spc="55" dirty="0">
                <a:solidFill>
                  <a:srgbClr val="0F0E0D"/>
                </a:solidFill>
                <a:latin typeface="Times New Roman"/>
                <a:cs typeface="Times New Roman"/>
              </a:rPr>
              <a:t>So </a:t>
            </a:r>
            <a:r>
              <a:rPr lang="en-US" sz="3000" b="1" spc="55" dirty="0" err="1">
                <a:solidFill>
                  <a:srgbClr val="0F0E0D"/>
                </a:solidFill>
                <a:latin typeface="Times New Roman"/>
                <a:cs typeface="Times New Roman"/>
              </a:rPr>
              <a:t>sánh</a:t>
            </a:r>
            <a:r>
              <a:rPr lang="en-US" sz="3000" b="1" spc="5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5" dirty="0" err="1">
                <a:solidFill>
                  <a:srgbClr val="0F0E0D"/>
                </a:solidFill>
                <a:latin typeface="Times New Roman"/>
                <a:cs typeface="Times New Roman"/>
              </a:rPr>
              <a:t>thuật</a:t>
            </a:r>
            <a:r>
              <a:rPr lang="en-US" sz="3000" b="1" spc="5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5" dirty="0" err="1">
                <a:solidFill>
                  <a:srgbClr val="0F0E0D"/>
                </a:solidFill>
                <a:latin typeface="Times New Roman"/>
                <a:cs typeface="Times New Roman"/>
              </a:rPr>
              <a:t>toán</a:t>
            </a:r>
            <a:endParaRPr sz="30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50000"/>
              </a:lnSpc>
              <a:spcBef>
                <a:spcPts val="1375"/>
              </a:spcBef>
            </a:pP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Tìm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ra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độ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chính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xác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thuật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toán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cao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nhất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54423" y="1367297"/>
            <a:ext cx="1194577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0" b="1" spc="330" dirty="0">
                <a:solidFill>
                  <a:srgbClr val="0F0E0D"/>
                </a:solidFill>
                <a:latin typeface="Times New Roman"/>
                <a:cs typeface="Times New Roman"/>
              </a:rPr>
              <a:t>0</a:t>
            </a:r>
            <a:r>
              <a:rPr sz="7000" b="1" spc="-1065" dirty="0">
                <a:solidFill>
                  <a:srgbClr val="0F0E0D"/>
                </a:solidFill>
                <a:latin typeface="Times New Roman"/>
                <a:cs typeface="Times New Roman"/>
              </a:rPr>
              <a:t>1</a:t>
            </a:r>
            <a:endParaRPr sz="70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57254" y="3925878"/>
            <a:ext cx="5254625" cy="11187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000" b="1" spc="55" dirty="0" err="1">
                <a:solidFill>
                  <a:srgbClr val="0F0E0D"/>
                </a:solidFill>
                <a:latin typeface="Times New Roman"/>
                <a:cs typeface="Times New Roman"/>
              </a:rPr>
              <a:t>Đánh</a:t>
            </a:r>
            <a:r>
              <a:rPr lang="en-US" sz="3000" b="1" spc="5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5" dirty="0" err="1">
                <a:solidFill>
                  <a:srgbClr val="0F0E0D"/>
                </a:solidFill>
                <a:latin typeface="Times New Roman"/>
                <a:cs typeface="Times New Roman"/>
              </a:rPr>
              <a:t>giá</a:t>
            </a:r>
            <a:r>
              <a:rPr lang="en-US" sz="3000" b="1" spc="5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5" dirty="0" err="1">
                <a:solidFill>
                  <a:srgbClr val="0F0E0D"/>
                </a:solidFill>
                <a:latin typeface="Times New Roman"/>
                <a:cs typeface="Times New Roman"/>
              </a:rPr>
              <a:t>thuật</a:t>
            </a:r>
            <a:r>
              <a:rPr lang="en-US" sz="3000" b="1" spc="5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5" dirty="0" err="1">
                <a:solidFill>
                  <a:srgbClr val="0F0E0D"/>
                </a:solidFill>
                <a:latin typeface="Times New Roman"/>
                <a:cs typeface="Times New Roman"/>
              </a:rPr>
              <a:t>toán</a:t>
            </a:r>
            <a:endParaRPr sz="30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50000"/>
              </a:lnSpc>
              <a:spcBef>
                <a:spcPts val="1375"/>
              </a:spcBef>
            </a:pP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Mô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hình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và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các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thuật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toán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57253" y="6484459"/>
            <a:ext cx="5254625" cy="16496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000" b="1" spc="55" dirty="0">
                <a:solidFill>
                  <a:srgbClr val="0F0E0D"/>
                </a:solidFill>
                <a:latin typeface="Times New Roman"/>
                <a:cs typeface="Times New Roman"/>
              </a:rPr>
              <a:t>H</a:t>
            </a:r>
            <a:r>
              <a:rPr lang="vi-VN" sz="3000" b="1" spc="55" dirty="0">
                <a:solidFill>
                  <a:srgbClr val="0F0E0D"/>
                </a:solidFill>
                <a:latin typeface="Times New Roman"/>
                <a:cs typeface="Times New Roman"/>
              </a:rPr>
              <a:t>ư</a:t>
            </a:r>
            <a:r>
              <a:rPr lang="en-US" sz="3000" b="1" spc="55" dirty="0" err="1">
                <a:solidFill>
                  <a:srgbClr val="0F0E0D"/>
                </a:solidFill>
                <a:latin typeface="Times New Roman"/>
                <a:cs typeface="Times New Roman"/>
              </a:rPr>
              <a:t>ớng</a:t>
            </a:r>
            <a:r>
              <a:rPr lang="en-US" sz="3000" b="1" spc="5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5" dirty="0" err="1">
                <a:solidFill>
                  <a:srgbClr val="0F0E0D"/>
                </a:solidFill>
                <a:latin typeface="Times New Roman"/>
                <a:cs typeface="Times New Roman"/>
              </a:rPr>
              <a:t>phát</a:t>
            </a:r>
            <a:r>
              <a:rPr lang="en-US" sz="3000" b="1" spc="5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5" dirty="0" err="1">
                <a:solidFill>
                  <a:srgbClr val="0F0E0D"/>
                </a:solidFill>
                <a:latin typeface="Times New Roman"/>
                <a:cs typeface="Times New Roman"/>
              </a:rPr>
              <a:t>triển</a:t>
            </a:r>
            <a:endParaRPr sz="30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50000"/>
              </a:lnSpc>
              <a:spcBef>
                <a:spcPts val="1375"/>
              </a:spcBef>
            </a:pP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H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ư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ớng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phát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triển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bộ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dữ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liệu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và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cải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tiến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thuật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toán</a:t>
            </a:r>
            <a:r>
              <a:rPr sz="2300" spc="-20" dirty="0">
                <a:solidFill>
                  <a:srgbClr val="0F0E0D"/>
                </a:solidFill>
                <a:latin typeface="Arial"/>
                <a:cs typeface="Arial"/>
              </a:rPr>
              <a:t>.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54424" y="3925878"/>
            <a:ext cx="1032651" cy="373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spc="330" dirty="0">
                <a:solidFill>
                  <a:srgbClr val="0F0E0D"/>
                </a:solidFill>
                <a:latin typeface="Times New Roman"/>
                <a:cs typeface="Times New Roman"/>
              </a:rPr>
              <a:t>0</a:t>
            </a:r>
            <a:r>
              <a:rPr sz="7000" b="1" spc="-85" dirty="0">
                <a:solidFill>
                  <a:srgbClr val="0F0E0D"/>
                </a:solidFill>
                <a:latin typeface="Times New Roman"/>
                <a:cs typeface="Times New Roman"/>
              </a:rPr>
              <a:t>2</a:t>
            </a:r>
            <a:endParaRPr sz="7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7000" b="1" spc="65" dirty="0">
                <a:solidFill>
                  <a:srgbClr val="0F0E0D"/>
                </a:solidFill>
                <a:latin typeface="Times New Roman"/>
                <a:cs typeface="Times New Roman"/>
              </a:rPr>
              <a:t>03</a:t>
            </a:r>
            <a:endParaRPr sz="7000" dirty="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10154" y="4572893"/>
            <a:ext cx="5885815" cy="4683125"/>
            <a:chOff x="1410154" y="4572893"/>
            <a:chExt cx="5885815" cy="4683125"/>
          </a:xfrm>
        </p:grpSpPr>
        <p:sp>
          <p:nvSpPr>
            <p:cNvPr id="10" name="object 10"/>
            <p:cNvSpPr/>
            <p:nvPr/>
          </p:nvSpPr>
          <p:spPr>
            <a:xfrm>
              <a:off x="3444352" y="6361730"/>
              <a:ext cx="3845560" cy="908685"/>
            </a:xfrm>
            <a:custGeom>
              <a:avLst/>
              <a:gdLst/>
              <a:ahLst/>
              <a:cxnLst/>
              <a:rect l="l" t="t" r="r" b="b"/>
              <a:pathLst>
                <a:path w="3845559" h="908684">
                  <a:moveTo>
                    <a:pt x="0" y="908321"/>
                  </a:moveTo>
                  <a:lnTo>
                    <a:pt x="2779265" y="908321"/>
                  </a:lnTo>
                  <a:lnTo>
                    <a:pt x="3845514" y="0"/>
                  </a:lnTo>
                  <a:lnTo>
                    <a:pt x="470103" y="10600"/>
                  </a:lnTo>
                  <a:lnTo>
                    <a:pt x="0" y="908321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44352" y="6361732"/>
              <a:ext cx="3845560" cy="908685"/>
            </a:xfrm>
            <a:custGeom>
              <a:avLst/>
              <a:gdLst/>
              <a:ahLst/>
              <a:cxnLst/>
              <a:rect l="l" t="t" r="r" b="b"/>
              <a:pathLst>
                <a:path w="3845559" h="908684">
                  <a:moveTo>
                    <a:pt x="470103" y="10600"/>
                  </a:moveTo>
                  <a:lnTo>
                    <a:pt x="0" y="908321"/>
                  </a:lnTo>
                  <a:lnTo>
                    <a:pt x="2779265" y="908321"/>
                  </a:lnTo>
                  <a:lnTo>
                    <a:pt x="3845514" y="0"/>
                  </a:lnTo>
                  <a:lnTo>
                    <a:pt x="470103" y="10600"/>
                  </a:lnTo>
                  <a:close/>
                </a:path>
              </a:pathLst>
            </a:custGeom>
            <a:ln w="11951">
              <a:solidFill>
                <a:srgbClr val="0F0E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16114" y="4772591"/>
              <a:ext cx="3030220" cy="4351020"/>
            </a:xfrm>
            <a:custGeom>
              <a:avLst/>
              <a:gdLst/>
              <a:ahLst/>
              <a:cxnLst/>
              <a:rect l="l" t="t" r="r" b="b"/>
              <a:pathLst>
                <a:path w="3030220" h="4351020">
                  <a:moveTo>
                    <a:pt x="1587840" y="1797910"/>
                  </a:moveTo>
                  <a:lnTo>
                    <a:pt x="2149309" y="1797910"/>
                  </a:lnTo>
                  <a:lnTo>
                    <a:pt x="2139169" y="1758562"/>
                  </a:lnTo>
                  <a:lnTo>
                    <a:pt x="2121939" y="1723791"/>
                  </a:lnTo>
                  <a:lnTo>
                    <a:pt x="2095429" y="1698981"/>
                  </a:lnTo>
                  <a:lnTo>
                    <a:pt x="2057450" y="1689514"/>
                  </a:lnTo>
                  <a:lnTo>
                    <a:pt x="1669211" y="1689514"/>
                  </a:lnTo>
                  <a:lnTo>
                    <a:pt x="1650928" y="1701107"/>
                  </a:lnTo>
                  <a:lnTo>
                    <a:pt x="1614072" y="1732747"/>
                  </a:lnTo>
                  <a:lnTo>
                    <a:pt x="1585638" y="1779733"/>
                  </a:lnTo>
                  <a:lnTo>
                    <a:pt x="1587840" y="1797910"/>
                  </a:lnTo>
                  <a:close/>
                </a:path>
                <a:path w="3030220" h="4351020">
                  <a:moveTo>
                    <a:pt x="1606306" y="2185898"/>
                  </a:moveTo>
                  <a:lnTo>
                    <a:pt x="2390219" y="2185898"/>
                  </a:lnTo>
                  <a:lnTo>
                    <a:pt x="3029886" y="1712807"/>
                  </a:lnTo>
                  <a:lnTo>
                    <a:pt x="2268437" y="1712807"/>
                  </a:lnTo>
                  <a:lnTo>
                    <a:pt x="2149309" y="1797910"/>
                  </a:lnTo>
                  <a:lnTo>
                    <a:pt x="1587840" y="1797910"/>
                  </a:lnTo>
                  <a:lnTo>
                    <a:pt x="1592618" y="1837360"/>
                  </a:lnTo>
                  <a:lnTo>
                    <a:pt x="1621303" y="1877569"/>
                  </a:lnTo>
                  <a:lnTo>
                    <a:pt x="1655445" y="1902451"/>
                  </a:lnTo>
                  <a:lnTo>
                    <a:pt x="1697960" y="1915678"/>
                  </a:lnTo>
                  <a:lnTo>
                    <a:pt x="1751759" y="1920921"/>
                  </a:lnTo>
                  <a:lnTo>
                    <a:pt x="1819756" y="1921853"/>
                  </a:lnTo>
                  <a:lnTo>
                    <a:pt x="1975824" y="1921853"/>
                  </a:lnTo>
                  <a:lnTo>
                    <a:pt x="1606306" y="2185898"/>
                  </a:lnTo>
                  <a:close/>
                </a:path>
                <a:path w="3030220" h="4351020">
                  <a:moveTo>
                    <a:pt x="1566186" y="2832792"/>
                  </a:moveTo>
                  <a:lnTo>
                    <a:pt x="1714089" y="2816909"/>
                  </a:lnTo>
                  <a:lnTo>
                    <a:pt x="1727299" y="2653240"/>
                  </a:lnTo>
                  <a:lnTo>
                    <a:pt x="1735816" y="2492171"/>
                  </a:lnTo>
                  <a:lnTo>
                    <a:pt x="1735902" y="2404373"/>
                  </a:lnTo>
                  <a:lnTo>
                    <a:pt x="1725078" y="2359151"/>
                  </a:lnTo>
                  <a:lnTo>
                    <a:pt x="1700867" y="2325808"/>
                  </a:lnTo>
                  <a:lnTo>
                    <a:pt x="1662841" y="2282375"/>
                  </a:lnTo>
                  <a:lnTo>
                    <a:pt x="1620339" y="2235715"/>
                  </a:lnTo>
                  <a:lnTo>
                    <a:pt x="1585753" y="2198458"/>
                  </a:lnTo>
                  <a:lnTo>
                    <a:pt x="1571470" y="2183233"/>
                  </a:lnTo>
                  <a:lnTo>
                    <a:pt x="1550920" y="2522664"/>
                  </a:lnTo>
                  <a:lnTo>
                    <a:pt x="1526479" y="2522664"/>
                  </a:lnTo>
                  <a:lnTo>
                    <a:pt x="1566186" y="2832792"/>
                  </a:lnTo>
                  <a:close/>
                </a:path>
                <a:path w="3030220" h="4351020">
                  <a:moveTo>
                    <a:pt x="1526479" y="2522664"/>
                  </a:moveTo>
                  <a:lnTo>
                    <a:pt x="1550920" y="2522664"/>
                  </a:lnTo>
                  <a:lnTo>
                    <a:pt x="1523927" y="2502730"/>
                  </a:lnTo>
                  <a:lnTo>
                    <a:pt x="1526479" y="2522664"/>
                  </a:lnTo>
                  <a:close/>
                </a:path>
                <a:path w="3030220" h="4351020">
                  <a:moveTo>
                    <a:pt x="1959709" y="4350982"/>
                  </a:moveTo>
                  <a:lnTo>
                    <a:pt x="1967800" y="4290333"/>
                  </a:lnTo>
                  <a:lnTo>
                    <a:pt x="1933307" y="4123240"/>
                  </a:lnTo>
                  <a:lnTo>
                    <a:pt x="1768081" y="3871985"/>
                  </a:lnTo>
                  <a:lnTo>
                    <a:pt x="1383974" y="3558849"/>
                  </a:lnTo>
                  <a:lnTo>
                    <a:pt x="758658" y="3155544"/>
                  </a:lnTo>
                  <a:lnTo>
                    <a:pt x="646319" y="3081377"/>
                  </a:lnTo>
                  <a:lnTo>
                    <a:pt x="565178" y="3025537"/>
                  </a:lnTo>
                  <a:lnTo>
                    <a:pt x="0" y="3025537"/>
                  </a:lnTo>
                  <a:lnTo>
                    <a:pt x="0" y="4277030"/>
                  </a:lnTo>
                  <a:lnTo>
                    <a:pt x="1959709" y="4350982"/>
                  </a:lnTo>
                  <a:close/>
                </a:path>
                <a:path w="3030220" h="4351020">
                  <a:moveTo>
                    <a:pt x="1022682" y="898738"/>
                  </a:moveTo>
                  <a:lnTo>
                    <a:pt x="1065979" y="897089"/>
                  </a:lnTo>
                  <a:lnTo>
                    <a:pt x="1104858" y="881027"/>
                  </a:lnTo>
                  <a:lnTo>
                    <a:pt x="1135918" y="852685"/>
                  </a:lnTo>
                  <a:lnTo>
                    <a:pt x="1155760" y="814194"/>
                  </a:lnTo>
                  <a:lnTo>
                    <a:pt x="1168172" y="773422"/>
                  </a:lnTo>
                  <a:lnTo>
                    <a:pt x="1181933" y="727790"/>
                  </a:lnTo>
                  <a:lnTo>
                    <a:pt x="1196724" y="678221"/>
                  </a:lnTo>
                  <a:lnTo>
                    <a:pt x="1212227" y="625641"/>
                  </a:lnTo>
                  <a:lnTo>
                    <a:pt x="1228122" y="570973"/>
                  </a:lnTo>
                  <a:lnTo>
                    <a:pt x="1244091" y="515142"/>
                  </a:lnTo>
                  <a:lnTo>
                    <a:pt x="1259813" y="459073"/>
                  </a:lnTo>
                  <a:lnTo>
                    <a:pt x="1271179" y="407296"/>
                  </a:lnTo>
                  <a:lnTo>
                    <a:pt x="1275234" y="361010"/>
                  </a:lnTo>
                  <a:lnTo>
                    <a:pt x="1272485" y="319437"/>
                  </a:lnTo>
                  <a:lnTo>
                    <a:pt x="1263435" y="281796"/>
                  </a:lnTo>
                  <a:lnTo>
                    <a:pt x="1228452" y="215193"/>
                  </a:lnTo>
                  <a:lnTo>
                    <a:pt x="1203528" y="184673"/>
                  </a:lnTo>
                  <a:lnTo>
                    <a:pt x="1174323" y="154967"/>
                  </a:lnTo>
                  <a:lnTo>
                    <a:pt x="1141340" y="125296"/>
                  </a:lnTo>
                  <a:lnTo>
                    <a:pt x="1105084" y="94881"/>
                  </a:lnTo>
                  <a:lnTo>
                    <a:pt x="1066061" y="62941"/>
                  </a:lnTo>
                  <a:lnTo>
                    <a:pt x="1024774" y="28699"/>
                  </a:lnTo>
                  <a:lnTo>
                    <a:pt x="995454" y="9936"/>
                  </a:lnTo>
                  <a:lnTo>
                    <a:pt x="964145" y="638"/>
                  </a:lnTo>
                  <a:lnTo>
                    <a:pt x="931303" y="0"/>
                  </a:lnTo>
                  <a:lnTo>
                    <a:pt x="897384" y="7217"/>
                  </a:lnTo>
                  <a:lnTo>
                    <a:pt x="828145" y="42001"/>
                  </a:lnTo>
                  <a:lnTo>
                    <a:pt x="793737" y="67961"/>
                  </a:lnTo>
                  <a:lnTo>
                    <a:pt x="760080" y="98560"/>
                  </a:lnTo>
                  <a:lnTo>
                    <a:pt x="727628" y="132995"/>
                  </a:lnTo>
                  <a:lnTo>
                    <a:pt x="696839" y="170461"/>
                  </a:lnTo>
                  <a:lnTo>
                    <a:pt x="668170" y="210154"/>
                  </a:lnTo>
                  <a:lnTo>
                    <a:pt x="642077" y="251271"/>
                  </a:lnTo>
                  <a:lnTo>
                    <a:pt x="619016" y="293007"/>
                  </a:lnTo>
                  <a:lnTo>
                    <a:pt x="599444" y="334558"/>
                  </a:lnTo>
                  <a:lnTo>
                    <a:pt x="583818" y="375121"/>
                  </a:lnTo>
                  <a:lnTo>
                    <a:pt x="572594" y="413890"/>
                  </a:lnTo>
                  <a:lnTo>
                    <a:pt x="565178" y="482835"/>
                  </a:lnTo>
                  <a:lnTo>
                    <a:pt x="572092" y="592145"/>
                  </a:lnTo>
                  <a:lnTo>
                    <a:pt x="580725" y="664066"/>
                  </a:lnTo>
                  <a:lnTo>
                    <a:pt x="596773" y="730534"/>
                  </a:lnTo>
                  <a:lnTo>
                    <a:pt x="625932" y="823484"/>
                  </a:lnTo>
                  <a:lnTo>
                    <a:pt x="863673" y="876284"/>
                  </a:lnTo>
                  <a:lnTo>
                    <a:pt x="1022682" y="898738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87516" y="5450843"/>
              <a:ext cx="2361565" cy="2646680"/>
            </a:xfrm>
            <a:custGeom>
              <a:avLst/>
              <a:gdLst/>
              <a:ahLst/>
              <a:cxnLst/>
              <a:rect l="l" t="t" r="r" b="b"/>
              <a:pathLst>
                <a:path w="2361565" h="2646679">
                  <a:moveTo>
                    <a:pt x="2044401" y="2646634"/>
                  </a:moveTo>
                  <a:lnTo>
                    <a:pt x="2087076" y="2641964"/>
                  </a:lnTo>
                  <a:lnTo>
                    <a:pt x="2128759" y="2632435"/>
                  </a:lnTo>
                  <a:lnTo>
                    <a:pt x="2167432" y="2616314"/>
                  </a:lnTo>
                  <a:lnTo>
                    <a:pt x="2201739" y="2592363"/>
                  </a:lnTo>
                  <a:lnTo>
                    <a:pt x="2231936" y="2561555"/>
                  </a:lnTo>
                  <a:lnTo>
                    <a:pt x="2258281" y="2524861"/>
                  </a:lnTo>
                  <a:lnTo>
                    <a:pt x="2281030" y="2483254"/>
                  </a:lnTo>
                  <a:lnTo>
                    <a:pt x="2300441" y="2437704"/>
                  </a:lnTo>
                  <a:lnTo>
                    <a:pt x="2316769" y="2389185"/>
                  </a:lnTo>
                  <a:lnTo>
                    <a:pt x="2330272" y="2338667"/>
                  </a:lnTo>
                  <a:lnTo>
                    <a:pt x="2341207" y="2287123"/>
                  </a:lnTo>
                  <a:lnTo>
                    <a:pt x="2349830" y="2235524"/>
                  </a:lnTo>
                  <a:lnTo>
                    <a:pt x="2356398" y="2184843"/>
                  </a:lnTo>
                  <a:lnTo>
                    <a:pt x="2361169" y="2136051"/>
                  </a:lnTo>
                  <a:lnTo>
                    <a:pt x="2239710" y="2051546"/>
                  </a:lnTo>
                  <a:lnTo>
                    <a:pt x="2236579" y="1940654"/>
                  </a:lnTo>
                  <a:lnTo>
                    <a:pt x="2234432" y="1837682"/>
                  </a:lnTo>
                  <a:lnTo>
                    <a:pt x="2232276" y="1683223"/>
                  </a:lnTo>
                  <a:lnTo>
                    <a:pt x="2229118" y="1417870"/>
                  </a:lnTo>
                  <a:lnTo>
                    <a:pt x="2228052" y="1367754"/>
                  </a:lnTo>
                  <a:lnTo>
                    <a:pt x="2226032" y="1319958"/>
                  </a:lnTo>
                  <a:lnTo>
                    <a:pt x="2223059" y="1274374"/>
                  </a:lnTo>
                  <a:lnTo>
                    <a:pt x="2219134" y="1230892"/>
                  </a:lnTo>
                  <a:lnTo>
                    <a:pt x="2214258" y="1189404"/>
                  </a:lnTo>
                  <a:lnTo>
                    <a:pt x="2337403" y="987492"/>
                  </a:lnTo>
                  <a:lnTo>
                    <a:pt x="2168592" y="987492"/>
                  </a:lnTo>
                  <a:lnTo>
                    <a:pt x="2150104" y="938726"/>
                  </a:lnTo>
                  <a:lnTo>
                    <a:pt x="2129127" y="892748"/>
                  </a:lnTo>
                  <a:lnTo>
                    <a:pt x="2105644" y="849122"/>
                  </a:lnTo>
                  <a:lnTo>
                    <a:pt x="2079642" y="807411"/>
                  </a:lnTo>
                  <a:lnTo>
                    <a:pt x="2051106" y="767179"/>
                  </a:lnTo>
                  <a:lnTo>
                    <a:pt x="2020022" y="727991"/>
                  </a:lnTo>
                  <a:lnTo>
                    <a:pt x="1986376" y="689410"/>
                  </a:lnTo>
                  <a:lnTo>
                    <a:pt x="1950153" y="651000"/>
                  </a:lnTo>
                  <a:lnTo>
                    <a:pt x="1911338" y="612325"/>
                  </a:lnTo>
                  <a:lnTo>
                    <a:pt x="1869918" y="572949"/>
                  </a:lnTo>
                  <a:lnTo>
                    <a:pt x="1835450" y="542450"/>
                  </a:lnTo>
                  <a:lnTo>
                    <a:pt x="1798034" y="512331"/>
                  </a:lnTo>
                  <a:lnTo>
                    <a:pt x="1758121" y="482695"/>
                  </a:lnTo>
                  <a:lnTo>
                    <a:pt x="1716166" y="453644"/>
                  </a:lnTo>
                  <a:lnTo>
                    <a:pt x="1672624" y="425282"/>
                  </a:lnTo>
                  <a:lnTo>
                    <a:pt x="1627946" y="397712"/>
                  </a:lnTo>
                  <a:lnTo>
                    <a:pt x="1582588" y="371037"/>
                  </a:lnTo>
                  <a:lnTo>
                    <a:pt x="1597902" y="303629"/>
                  </a:lnTo>
                  <a:lnTo>
                    <a:pt x="1217542" y="0"/>
                  </a:lnTo>
                  <a:lnTo>
                    <a:pt x="1122467" y="151674"/>
                  </a:lnTo>
                  <a:lnTo>
                    <a:pt x="1109337" y="155036"/>
                  </a:lnTo>
                  <a:lnTo>
                    <a:pt x="1061322" y="168630"/>
                  </a:lnTo>
                  <a:lnTo>
                    <a:pt x="989242" y="191944"/>
                  </a:lnTo>
                  <a:lnTo>
                    <a:pt x="946031" y="207456"/>
                  </a:lnTo>
                  <a:lnTo>
                    <a:pt x="899027" y="225651"/>
                  </a:lnTo>
                  <a:lnTo>
                    <a:pt x="848973" y="246614"/>
                  </a:lnTo>
                  <a:lnTo>
                    <a:pt x="796608" y="270427"/>
                  </a:lnTo>
                  <a:lnTo>
                    <a:pt x="742675" y="297176"/>
                  </a:lnTo>
                  <a:lnTo>
                    <a:pt x="687914" y="326945"/>
                  </a:lnTo>
                  <a:lnTo>
                    <a:pt x="633067" y="359818"/>
                  </a:lnTo>
                  <a:lnTo>
                    <a:pt x="578875" y="395879"/>
                  </a:lnTo>
                  <a:lnTo>
                    <a:pt x="526080" y="435213"/>
                  </a:lnTo>
                  <a:lnTo>
                    <a:pt x="475423" y="477903"/>
                  </a:lnTo>
                  <a:lnTo>
                    <a:pt x="289710" y="715108"/>
                  </a:lnTo>
                  <a:lnTo>
                    <a:pt x="138664" y="1005290"/>
                  </a:lnTo>
                  <a:lnTo>
                    <a:pt x="37142" y="1250920"/>
                  </a:lnTo>
                  <a:lnTo>
                    <a:pt x="0" y="1354470"/>
                  </a:lnTo>
                  <a:lnTo>
                    <a:pt x="190150" y="2373672"/>
                  </a:lnTo>
                  <a:lnTo>
                    <a:pt x="1230859" y="2373672"/>
                  </a:lnTo>
                  <a:lnTo>
                    <a:pt x="1212744" y="2308662"/>
                  </a:lnTo>
                  <a:lnTo>
                    <a:pt x="1205046" y="2249587"/>
                  </a:lnTo>
                  <a:lnTo>
                    <a:pt x="1206275" y="2162782"/>
                  </a:lnTo>
                  <a:lnTo>
                    <a:pt x="1214936" y="2014582"/>
                  </a:lnTo>
                  <a:lnTo>
                    <a:pt x="1221755" y="1967124"/>
                  </a:lnTo>
                  <a:lnTo>
                    <a:pt x="1235279" y="1925591"/>
                  </a:lnTo>
                  <a:lnTo>
                    <a:pt x="1254608" y="1889146"/>
                  </a:lnTo>
                  <a:lnTo>
                    <a:pt x="1278840" y="1856955"/>
                  </a:lnTo>
                  <a:lnTo>
                    <a:pt x="1307072" y="1828181"/>
                  </a:lnTo>
                  <a:lnTo>
                    <a:pt x="1338404" y="1801990"/>
                  </a:lnTo>
                  <a:lnTo>
                    <a:pt x="1371934" y="1777545"/>
                  </a:lnTo>
                  <a:lnTo>
                    <a:pt x="1406760" y="1754011"/>
                  </a:lnTo>
                  <a:lnTo>
                    <a:pt x="1441982" y="1730554"/>
                  </a:lnTo>
                  <a:lnTo>
                    <a:pt x="1476696" y="1706336"/>
                  </a:lnTo>
                  <a:lnTo>
                    <a:pt x="1510002" y="1680524"/>
                  </a:lnTo>
                  <a:lnTo>
                    <a:pt x="1540998" y="1652280"/>
                  </a:lnTo>
                  <a:lnTo>
                    <a:pt x="1568783" y="1620771"/>
                  </a:lnTo>
                  <a:lnTo>
                    <a:pt x="1592455" y="1585159"/>
                  </a:lnTo>
                  <a:lnTo>
                    <a:pt x="1611112" y="1544610"/>
                  </a:lnTo>
                  <a:lnTo>
                    <a:pt x="1666489" y="1887279"/>
                  </a:lnTo>
                  <a:lnTo>
                    <a:pt x="1697601" y="2087862"/>
                  </a:lnTo>
                  <a:lnTo>
                    <a:pt x="1715832" y="2224085"/>
                  </a:lnTo>
                  <a:lnTo>
                    <a:pt x="1732571" y="2373672"/>
                  </a:lnTo>
                  <a:lnTo>
                    <a:pt x="1742792" y="2430695"/>
                  </a:lnTo>
                  <a:lnTo>
                    <a:pt x="1759726" y="2480477"/>
                  </a:lnTo>
                  <a:lnTo>
                    <a:pt x="1782603" y="2523256"/>
                  </a:lnTo>
                  <a:lnTo>
                    <a:pt x="1810652" y="2559270"/>
                  </a:lnTo>
                  <a:lnTo>
                    <a:pt x="1843102" y="2588758"/>
                  </a:lnTo>
                  <a:lnTo>
                    <a:pt x="1879182" y="2611957"/>
                  </a:lnTo>
                  <a:lnTo>
                    <a:pt x="1918123" y="2629106"/>
                  </a:lnTo>
                  <a:lnTo>
                    <a:pt x="1959153" y="2640443"/>
                  </a:lnTo>
                  <a:lnTo>
                    <a:pt x="2001503" y="2646206"/>
                  </a:lnTo>
                  <a:lnTo>
                    <a:pt x="2044401" y="2646634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10144" y="4572901"/>
              <a:ext cx="3671570" cy="4683125"/>
            </a:xfrm>
            <a:custGeom>
              <a:avLst/>
              <a:gdLst/>
              <a:ahLst/>
              <a:cxnLst/>
              <a:rect l="l" t="t" r="r" b="b"/>
              <a:pathLst>
                <a:path w="3671570" h="4683125">
                  <a:moveTo>
                    <a:pt x="2445143" y="1240586"/>
                  </a:moveTo>
                  <a:lnTo>
                    <a:pt x="2443276" y="1234986"/>
                  </a:lnTo>
                  <a:lnTo>
                    <a:pt x="2021878" y="1022159"/>
                  </a:lnTo>
                  <a:lnTo>
                    <a:pt x="2016226" y="1023924"/>
                  </a:lnTo>
                  <a:lnTo>
                    <a:pt x="2011565" y="1033170"/>
                  </a:lnTo>
                  <a:lnTo>
                    <a:pt x="2013419" y="1038733"/>
                  </a:lnTo>
                  <a:lnTo>
                    <a:pt x="2430246" y="1249324"/>
                  </a:lnTo>
                  <a:lnTo>
                    <a:pt x="2431643" y="1249972"/>
                  </a:lnTo>
                  <a:lnTo>
                    <a:pt x="2433053" y="1250302"/>
                  </a:lnTo>
                  <a:lnTo>
                    <a:pt x="2437904" y="1250302"/>
                  </a:lnTo>
                  <a:lnTo>
                    <a:pt x="2441168" y="1248422"/>
                  </a:lnTo>
                  <a:lnTo>
                    <a:pt x="2445143" y="1240586"/>
                  </a:lnTo>
                  <a:close/>
                </a:path>
                <a:path w="3671570" h="4683125">
                  <a:moveTo>
                    <a:pt x="2790367" y="554418"/>
                  </a:moveTo>
                  <a:lnTo>
                    <a:pt x="2785961" y="509409"/>
                  </a:lnTo>
                  <a:lnTo>
                    <a:pt x="2785910" y="509244"/>
                  </a:lnTo>
                  <a:lnTo>
                    <a:pt x="2786926" y="508304"/>
                  </a:lnTo>
                  <a:lnTo>
                    <a:pt x="2771508" y="445173"/>
                  </a:lnTo>
                  <a:lnTo>
                    <a:pt x="2754249" y="410311"/>
                  </a:lnTo>
                  <a:lnTo>
                    <a:pt x="2730081" y="373684"/>
                  </a:lnTo>
                  <a:lnTo>
                    <a:pt x="2698585" y="335635"/>
                  </a:lnTo>
                  <a:lnTo>
                    <a:pt x="2659354" y="296468"/>
                  </a:lnTo>
                  <a:lnTo>
                    <a:pt x="2611971" y="256527"/>
                  </a:lnTo>
                  <a:lnTo>
                    <a:pt x="2556014" y="216128"/>
                  </a:lnTo>
                  <a:lnTo>
                    <a:pt x="2491092" y="175590"/>
                  </a:lnTo>
                  <a:lnTo>
                    <a:pt x="2440952" y="149758"/>
                  </a:lnTo>
                  <a:lnTo>
                    <a:pt x="2391613" y="130911"/>
                  </a:lnTo>
                  <a:lnTo>
                    <a:pt x="2343239" y="118935"/>
                  </a:lnTo>
                  <a:lnTo>
                    <a:pt x="2295956" y="113690"/>
                  </a:lnTo>
                  <a:lnTo>
                    <a:pt x="2249944" y="115049"/>
                  </a:lnTo>
                  <a:lnTo>
                    <a:pt x="2232152" y="75412"/>
                  </a:lnTo>
                  <a:lnTo>
                    <a:pt x="2207691" y="42087"/>
                  </a:lnTo>
                  <a:lnTo>
                    <a:pt x="2176767" y="17081"/>
                  </a:lnTo>
                  <a:lnTo>
                    <a:pt x="2139594" y="2387"/>
                  </a:lnTo>
                  <a:lnTo>
                    <a:pt x="2096401" y="0"/>
                  </a:lnTo>
                  <a:lnTo>
                    <a:pt x="2047379" y="11925"/>
                  </a:lnTo>
                  <a:lnTo>
                    <a:pt x="1988908" y="40386"/>
                  </a:lnTo>
                  <a:lnTo>
                    <a:pt x="1944852" y="74320"/>
                  </a:lnTo>
                  <a:lnTo>
                    <a:pt x="1912607" y="112496"/>
                  </a:lnTo>
                  <a:lnTo>
                    <a:pt x="1911184" y="115049"/>
                  </a:lnTo>
                  <a:lnTo>
                    <a:pt x="1889556" y="153720"/>
                  </a:lnTo>
                  <a:lnTo>
                    <a:pt x="1873097" y="196748"/>
                  </a:lnTo>
                  <a:lnTo>
                    <a:pt x="1866595" y="248285"/>
                  </a:lnTo>
                  <a:lnTo>
                    <a:pt x="1879701" y="293141"/>
                  </a:lnTo>
                  <a:lnTo>
                    <a:pt x="1908822" y="329272"/>
                  </a:lnTo>
                  <a:lnTo>
                    <a:pt x="1950389" y="354622"/>
                  </a:lnTo>
                  <a:lnTo>
                    <a:pt x="1903717" y="481431"/>
                  </a:lnTo>
                  <a:lnTo>
                    <a:pt x="1901571" y="577126"/>
                  </a:lnTo>
                  <a:lnTo>
                    <a:pt x="1924126" y="623798"/>
                  </a:lnTo>
                  <a:lnTo>
                    <a:pt x="1956003" y="689749"/>
                  </a:lnTo>
                  <a:lnTo>
                    <a:pt x="2079078" y="867397"/>
                  </a:lnTo>
                  <a:lnTo>
                    <a:pt x="2093404" y="868832"/>
                  </a:lnTo>
                  <a:lnTo>
                    <a:pt x="2096731" y="881634"/>
                  </a:lnTo>
                  <a:lnTo>
                    <a:pt x="2097760" y="886675"/>
                  </a:lnTo>
                  <a:lnTo>
                    <a:pt x="2102713" y="889990"/>
                  </a:lnTo>
                  <a:lnTo>
                    <a:pt x="2107717" y="888923"/>
                  </a:lnTo>
                  <a:lnTo>
                    <a:pt x="2112759" y="887895"/>
                  </a:lnTo>
                  <a:lnTo>
                    <a:pt x="2116023" y="882992"/>
                  </a:lnTo>
                  <a:lnTo>
                    <a:pt x="2114994" y="877951"/>
                  </a:lnTo>
                  <a:lnTo>
                    <a:pt x="2113153" y="870788"/>
                  </a:lnTo>
                  <a:lnTo>
                    <a:pt x="2187651" y="878192"/>
                  </a:lnTo>
                  <a:lnTo>
                    <a:pt x="2254389" y="874636"/>
                  </a:lnTo>
                  <a:lnTo>
                    <a:pt x="2306751" y="850303"/>
                  </a:lnTo>
                  <a:lnTo>
                    <a:pt x="2372258" y="798728"/>
                  </a:lnTo>
                  <a:lnTo>
                    <a:pt x="2367470" y="780364"/>
                  </a:lnTo>
                  <a:lnTo>
                    <a:pt x="2363673" y="737006"/>
                  </a:lnTo>
                  <a:lnTo>
                    <a:pt x="2376728" y="686231"/>
                  </a:lnTo>
                  <a:lnTo>
                    <a:pt x="2422448" y="645604"/>
                  </a:lnTo>
                  <a:lnTo>
                    <a:pt x="2475230" y="624306"/>
                  </a:lnTo>
                  <a:lnTo>
                    <a:pt x="2507958" y="623798"/>
                  </a:lnTo>
                  <a:lnTo>
                    <a:pt x="2534234" y="650036"/>
                  </a:lnTo>
                  <a:lnTo>
                    <a:pt x="2567673" y="708952"/>
                  </a:lnTo>
                  <a:lnTo>
                    <a:pt x="2768816" y="524878"/>
                  </a:lnTo>
                  <a:lnTo>
                    <a:pt x="2768257" y="603135"/>
                  </a:lnTo>
                  <a:lnTo>
                    <a:pt x="2756814" y="656297"/>
                  </a:lnTo>
                  <a:lnTo>
                    <a:pt x="2743365" y="704303"/>
                  </a:lnTo>
                  <a:lnTo>
                    <a:pt x="2729700" y="752233"/>
                  </a:lnTo>
                  <a:lnTo>
                    <a:pt x="2716022" y="799553"/>
                  </a:lnTo>
                  <a:lnTo>
                    <a:pt x="2702496" y="845693"/>
                  </a:lnTo>
                  <a:lnTo>
                    <a:pt x="2701328" y="846023"/>
                  </a:lnTo>
                  <a:lnTo>
                    <a:pt x="2701848" y="847979"/>
                  </a:lnTo>
                  <a:lnTo>
                    <a:pt x="2688475" y="892987"/>
                  </a:lnTo>
                  <a:lnTo>
                    <a:pt x="2675712" y="935583"/>
                  </a:lnTo>
                  <a:lnTo>
                    <a:pt x="2667724" y="962025"/>
                  </a:lnTo>
                  <a:lnTo>
                    <a:pt x="2661577" y="982332"/>
                  </a:lnTo>
                  <a:lnTo>
                    <a:pt x="2634526" y="1046835"/>
                  </a:lnTo>
                  <a:lnTo>
                    <a:pt x="2605963" y="1073010"/>
                  </a:lnTo>
                  <a:lnTo>
                    <a:pt x="2570111" y="1087780"/>
                  </a:lnTo>
                  <a:lnTo>
                    <a:pt x="2529954" y="1089240"/>
                  </a:lnTo>
                  <a:lnTo>
                    <a:pt x="2339924" y="1060945"/>
                  </a:lnTo>
                  <a:lnTo>
                    <a:pt x="2335263" y="1064501"/>
                  </a:lnTo>
                  <a:lnTo>
                    <a:pt x="2403221" y="1089240"/>
                  </a:lnTo>
                  <a:lnTo>
                    <a:pt x="2533599" y="1108570"/>
                  </a:lnTo>
                  <a:lnTo>
                    <a:pt x="2539847" y="1108989"/>
                  </a:lnTo>
                  <a:lnTo>
                    <a:pt x="2546019" y="1108989"/>
                  </a:lnTo>
                  <a:lnTo>
                    <a:pt x="2587091" y="1102398"/>
                  </a:lnTo>
                  <a:lnTo>
                    <a:pt x="2623274" y="1083716"/>
                  </a:lnTo>
                  <a:lnTo>
                    <a:pt x="2651988" y="1054595"/>
                  </a:lnTo>
                  <a:lnTo>
                    <a:pt x="2670657" y="1016647"/>
                  </a:lnTo>
                  <a:lnTo>
                    <a:pt x="2687218" y="962025"/>
                  </a:lnTo>
                  <a:lnTo>
                    <a:pt x="2742514" y="982141"/>
                  </a:lnTo>
                  <a:lnTo>
                    <a:pt x="2743593" y="982332"/>
                  </a:lnTo>
                  <a:lnTo>
                    <a:pt x="2746946" y="982332"/>
                  </a:lnTo>
                  <a:lnTo>
                    <a:pt x="2749194" y="981494"/>
                  </a:lnTo>
                  <a:lnTo>
                    <a:pt x="2753537" y="977531"/>
                  </a:lnTo>
                  <a:lnTo>
                    <a:pt x="2754566" y="973975"/>
                  </a:lnTo>
                  <a:lnTo>
                    <a:pt x="2731071" y="885482"/>
                  </a:lnTo>
                  <a:lnTo>
                    <a:pt x="2731071" y="958100"/>
                  </a:lnTo>
                  <a:lnTo>
                    <a:pt x="2692590" y="944143"/>
                  </a:lnTo>
                  <a:lnTo>
                    <a:pt x="2701633" y="914044"/>
                  </a:lnTo>
                  <a:lnTo>
                    <a:pt x="2711005" y="882573"/>
                  </a:lnTo>
                  <a:lnTo>
                    <a:pt x="2731071" y="958100"/>
                  </a:lnTo>
                  <a:lnTo>
                    <a:pt x="2731071" y="885482"/>
                  </a:lnTo>
                  <a:lnTo>
                    <a:pt x="2721178" y="848207"/>
                  </a:lnTo>
                  <a:lnTo>
                    <a:pt x="2734538" y="802627"/>
                  </a:lnTo>
                  <a:lnTo>
                    <a:pt x="2748051" y="755929"/>
                  </a:lnTo>
                  <a:lnTo>
                    <a:pt x="2761526" y="708634"/>
                  </a:lnTo>
                  <a:lnTo>
                    <a:pt x="2774785" y="661289"/>
                  </a:lnTo>
                  <a:lnTo>
                    <a:pt x="2786862" y="604748"/>
                  </a:lnTo>
                  <a:lnTo>
                    <a:pt x="2790367" y="554418"/>
                  </a:lnTo>
                  <a:close/>
                </a:path>
                <a:path w="3671570" h="4683125">
                  <a:moveTo>
                    <a:pt x="2902915" y="1688744"/>
                  </a:moveTo>
                  <a:lnTo>
                    <a:pt x="2898775" y="1679359"/>
                  </a:lnTo>
                  <a:lnTo>
                    <a:pt x="2893263" y="1677212"/>
                  </a:lnTo>
                  <a:lnTo>
                    <a:pt x="2888437" y="1679359"/>
                  </a:lnTo>
                  <a:lnTo>
                    <a:pt x="2844635" y="1703870"/>
                  </a:lnTo>
                  <a:lnTo>
                    <a:pt x="2798775" y="1735467"/>
                  </a:lnTo>
                  <a:lnTo>
                    <a:pt x="2743377" y="1781441"/>
                  </a:lnTo>
                  <a:lnTo>
                    <a:pt x="2713596" y="1810169"/>
                  </a:lnTo>
                  <a:lnTo>
                    <a:pt x="2683230" y="1842922"/>
                  </a:lnTo>
                  <a:lnTo>
                    <a:pt x="2652788" y="1879955"/>
                  </a:lnTo>
                  <a:lnTo>
                    <a:pt x="2623121" y="1921052"/>
                  </a:lnTo>
                  <a:lnTo>
                    <a:pt x="2594597" y="1966709"/>
                  </a:lnTo>
                  <a:lnTo>
                    <a:pt x="2567876" y="2016937"/>
                  </a:lnTo>
                  <a:lnTo>
                    <a:pt x="2543556" y="2071903"/>
                  </a:lnTo>
                  <a:lnTo>
                    <a:pt x="2522258" y="2131733"/>
                  </a:lnTo>
                  <a:lnTo>
                    <a:pt x="2504567" y="2196566"/>
                  </a:lnTo>
                  <a:lnTo>
                    <a:pt x="2491079" y="2266556"/>
                  </a:lnTo>
                  <a:lnTo>
                    <a:pt x="2482405" y="2341816"/>
                  </a:lnTo>
                  <a:lnTo>
                    <a:pt x="2479141" y="2422525"/>
                  </a:lnTo>
                  <a:lnTo>
                    <a:pt x="2479192" y="2427744"/>
                  </a:lnTo>
                  <a:lnTo>
                    <a:pt x="2483256" y="2431859"/>
                  </a:lnTo>
                  <a:lnTo>
                    <a:pt x="2488425" y="2431910"/>
                  </a:lnTo>
                  <a:lnTo>
                    <a:pt x="2493619" y="2431910"/>
                  </a:lnTo>
                  <a:lnTo>
                    <a:pt x="2497772" y="2427744"/>
                  </a:lnTo>
                  <a:lnTo>
                    <a:pt x="2497785" y="2422525"/>
                  </a:lnTo>
                  <a:lnTo>
                    <a:pt x="2500249" y="2353538"/>
                  </a:lnTo>
                  <a:lnTo>
                    <a:pt x="2506764" y="2288654"/>
                  </a:lnTo>
                  <a:lnTo>
                    <a:pt x="2516873" y="2227872"/>
                  </a:lnTo>
                  <a:lnTo>
                    <a:pt x="2530144" y="2171115"/>
                  </a:lnTo>
                  <a:lnTo>
                    <a:pt x="2546159" y="2118322"/>
                  </a:lnTo>
                  <a:lnTo>
                    <a:pt x="2564460" y="2069376"/>
                  </a:lnTo>
                  <a:lnTo>
                    <a:pt x="2584640" y="2024240"/>
                  </a:lnTo>
                  <a:lnTo>
                    <a:pt x="2606243" y="1982800"/>
                  </a:lnTo>
                  <a:lnTo>
                    <a:pt x="2628836" y="1944992"/>
                  </a:lnTo>
                  <a:lnTo>
                    <a:pt x="2652001" y="1910740"/>
                  </a:lnTo>
                  <a:lnTo>
                    <a:pt x="2675394" y="1879841"/>
                  </a:lnTo>
                  <a:lnTo>
                    <a:pt x="2756484" y="1793633"/>
                  </a:lnTo>
                  <a:lnTo>
                    <a:pt x="2810065" y="1749640"/>
                  </a:lnTo>
                  <a:lnTo>
                    <a:pt x="2854337" y="1719491"/>
                  </a:lnTo>
                  <a:lnTo>
                    <a:pt x="2896108" y="1696364"/>
                  </a:lnTo>
                  <a:lnTo>
                    <a:pt x="2900819" y="1694256"/>
                  </a:lnTo>
                  <a:lnTo>
                    <a:pt x="2902915" y="1688744"/>
                  </a:lnTo>
                  <a:close/>
                </a:path>
                <a:path w="3671570" h="4683125">
                  <a:moveTo>
                    <a:pt x="3245675" y="2723019"/>
                  </a:moveTo>
                  <a:lnTo>
                    <a:pt x="3243872" y="2661107"/>
                  </a:lnTo>
                  <a:lnTo>
                    <a:pt x="3238754" y="2601760"/>
                  </a:lnTo>
                  <a:lnTo>
                    <a:pt x="3229165" y="2552179"/>
                  </a:lnTo>
                  <a:lnTo>
                    <a:pt x="3193313" y="2495588"/>
                  </a:lnTo>
                  <a:lnTo>
                    <a:pt x="3145002" y="2441956"/>
                  </a:lnTo>
                  <a:lnTo>
                    <a:pt x="3118574" y="2413279"/>
                  </a:lnTo>
                  <a:lnTo>
                    <a:pt x="3112693" y="2413076"/>
                  </a:lnTo>
                  <a:lnTo>
                    <a:pt x="3105124" y="2420086"/>
                  </a:lnTo>
                  <a:lnTo>
                    <a:pt x="3104896" y="2425979"/>
                  </a:lnTo>
                  <a:lnTo>
                    <a:pt x="3131197" y="2454516"/>
                  </a:lnTo>
                  <a:lnTo>
                    <a:pt x="3155581" y="2481326"/>
                  </a:lnTo>
                  <a:lnTo>
                    <a:pt x="3199727" y="2531529"/>
                  </a:lnTo>
                  <a:lnTo>
                    <a:pt x="3220669" y="2607462"/>
                  </a:lnTo>
                  <a:lnTo>
                    <a:pt x="3225177" y="2665082"/>
                  </a:lnTo>
                  <a:lnTo>
                    <a:pt x="3226816" y="2726829"/>
                  </a:lnTo>
                  <a:lnTo>
                    <a:pt x="3226422" y="2785986"/>
                  </a:lnTo>
                  <a:lnTo>
                    <a:pt x="3224809" y="2835808"/>
                  </a:lnTo>
                  <a:lnTo>
                    <a:pt x="3123933" y="2766580"/>
                  </a:lnTo>
                  <a:lnTo>
                    <a:pt x="3118154" y="2767685"/>
                  </a:lnTo>
                  <a:lnTo>
                    <a:pt x="3112312" y="2776143"/>
                  </a:lnTo>
                  <a:lnTo>
                    <a:pt x="3113392" y="2781985"/>
                  </a:lnTo>
                  <a:lnTo>
                    <a:pt x="3191865" y="2835808"/>
                  </a:lnTo>
                  <a:lnTo>
                    <a:pt x="3224568" y="2858262"/>
                  </a:lnTo>
                  <a:lnTo>
                    <a:pt x="3213227" y="2998774"/>
                  </a:lnTo>
                  <a:lnTo>
                    <a:pt x="3217062" y="3003258"/>
                  </a:lnTo>
                  <a:lnTo>
                    <a:pt x="3222193" y="3003677"/>
                  </a:lnTo>
                  <a:lnTo>
                    <a:pt x="3222485" y="3003677"/>
                  </a:lnTo>
                  <a:lnTo>
                    <a:pt x="3222701" y="3003727"/>
                  </a:lnTo>
                  <a:lnTo>
                    <a:pt x="3227755" y="3003727"/>
                  </a:lnTo>
                  <a:lnTo>
                    <a:pt x="3231858" y="3000044"/>
                  </a:lnTo>
                  <a:lnTo>
                    <a:pt x="3232239" y="2995142"/>
                  </a:lnTo>
                  <a:lnTo>
                    <a:pt x="3245637" y="2829318"/>
                  </a:lnTo>
                  <a:lnTo>
                    <a:pt x="3244939" y="2827401"/>
                  </a:lnTo>
                  <a:lnTo>
                    <a:pt x="3243910" y="2825775"/>
                  </a:lnTo>
                  <a:lnTo>
                    <a:pt x="3245307" y="2780309"/>
                  </a:lnTo>
                  <a:lnTo>
                    <a:pt x="3245675" y="2723019"/>
                  </a:lnTo>
                  <a:close/>
                </a:path>
                <a:path w="3671570" h="4683125">
                  <a:moveTo>
                    <a:pt x="3642664" y="4476724"/>
                  </a:moveTo>
                  <a:lnTo>
                    <a:pt x="3483648" y="4476724"/>
                  </a:lnTo>
                  <a:lnTo>
                    <a:pt x="3483305" y="4463339"/>
                  </a:lnTo>
                  <a:lnTo>
                    <a:pt x="3481057" y="4438713"/>
                  </a:lnTo>
                  <a:lnTo>
                    <a:pt x="3469957" y="4381639"/>
                  </a:lnTo>
                  <a:lnTo>
                    <a:pt x="3447440" y="4314774"/>
                  </a:lnTo>
                  <a:lnTo>
                    <a:pt x="3430905" y="4277906"/>
                  </a:lnTo>
                  <a:lnTo>
                    <a:pt x="3410331" y="4238879"/>
                  </a:lnTo>
                  <a:lnTo>
                    <a:pt x="3385299" y="4197781"/>
                  </a:lnTo>
                  <a:lnTo>
                    <a:pt x="3355454" y="4154716"/>
                  </a:lnTo>
                  <a:lnTo>
                    <a:pt x="3320364" y="4109783"/>
                  </a:lnTo>
                  <a:lnTo>
                    <a:pt x="3279648" y="4063060"/>
                  </a:lnTo>
                  <a:lnTo>
                    <a:pt x="3232899" y="4014660"/>
                  </a:lnTo>
                  <a:lnTo>
                    <a:pt x="3179749" y="3964673"/>
                  </a:lnTo>
                  <a:lnTo>
                    <a:pt x="3119767" y="3913200"/>
                  </a:lnTo>
                  <a:lnTo>
                    <a:pt x="3052584" y="3860317"/>
                  </a:lnTo>
                  <a:lnTo>
                    <a:pt x="2977781" y="3806139"/>
                  </a:lnTo>
                  <a:lnTo>
                    <a:pt x="2894977" y="3750754"/>
                  </a:lnTo>
                  <a:lnTo>
                    <a:pt x="2105266" y="3236938"/>
                  </a:lnTo>
                  <a:lnTo>
                    <a:pt x="2100046" y="3233267"/>
                  </a:lnTo>
                  <a:lnTo>
                    <a:pt x="2094217" y="3234296"/>
                  </a:lnTo>
                  <a:lnTo>
                    <a:pt x="2091220" y="3238500"/>
                  </a:lnTo>
                  <a:lnTo>
                    <a:pt x="2088286" y="3242691"/>
                  </a:lnTo>
                  <a:lnTo>
                    <a:pt x="2089315" y="3248533"/>
                  </a:lnTo>
                  <a:lnTo>
                    <a:pt x="2093506" y="3251479"/>
                  </a:lnTo>
                  <a:lnTo>
                    <a:pt x="2884894" y="3766401"/>
                  </a:lnTo>
                  <a:lnTo>
                    <a:pt x="2966631" y="3821125"/>
                  </a:lnTo>
                  <a:lnTo>
                    <a:pt x="3040418" y="3874693"/>
                  </a:lnTo>
                  <a:lnTo>
                    <a:pt x="3106636" y="3927005"/>
                  </a:lnTo>
                  <a:lnTo>
                    <a:pt x="3165703" y="3977932"/>
                  </a:lnTo>
                  <a:lnTo>
                    <a:pt x="3218002" y="4027398"/>
                  </a:lnTo>
                  <a:lnTo>
                    <a:pt x="3263938" y="4075277"/>
                  </a:lnTo>
                  <a:lnTo>
                    <a:pt x="3303905" y="4121467"/>
                  </a:lnTo>
                  <a:lnTo>
                    <a:pt x="3338309" y="4165879"/>
                  </a:lnTo>
                  <a:lnTo>
                    <a:pt x="3367544" y="4208399"/>
                  </a:lnTo>
                  <a:lnTo>
                    <a:pt x="3392017" y="4248912"/>
                  </a:lnTo>
                  <a:lnTo>
                    <a:pt x="3412109" y="4287317"/>
                  </a:lnTo>
                  <a:lnTo>
                    <a:pt x="3428225" y="4323524"/>
                  </a:lnTo>
                  <a:lnTo>
                    <a:pt x="3450145" y="4388891"/>
                  </a:lnTo>
                  <a:lnTo>
                    <a:pt x="3460966" y="4444162"/>
                  </a:lnTo>
                  <a:lnTo>
                    <a:pt x="3463480" y="4476724"/>
                  </a:lnTo>
                  <a:lnTo>
                    <a:pt x="2591879" y="4476724"/>
                  </a:lnTo>
                  <a:lnTo>
                    <a:pt x="2543822" y="4475175"/>
                  </a:lnTo>
                  <a:lnTo>
                    <a:pt x="2496439" y="4470552"/>
                  </a:lnTo>
                  <a:lnTo>
                    <a:pt x="2449842" y="4462970"/>
                  </a:lnTo>
                  <a:lnTo>
                    <a:pt x="2404148" y="4452493"/>
                  </a:lnTo>
                  <a:lnTo>
                    <a:pt x="2359482" y="4439209"/>
                  </a:lnTo>
                  <a:lnTo>
                    <a:pt x="2315832" y="4423156"/>
                  </a:lnTo>
                  <a:lnTo>
                    <a:pt x="2273617" y="4404550"/>
                  </a:lnTo>
                  <a:lnTo>
                    <a:pt x="2232672" y="4383341"/>
                  </a:lnTo>
                  <a:lnTo>
                    <a:pt x="2193188" y="4359668"/>
                  </a:lnTo>
                  <a:lnTo>
                    <a:pt x="2155279" y="4333595"/>
                  </a:lnTo>
                  <a:lnTo>
                    <a:pt x="2118982" y="4305135"/>
                  </a:lnTo>
                  <a:lnTo>
                    <a:pt x="2084679" y="4274629"/>
                  </a:lnTo>
                  <a:lnTo>
                    <a:pt x="2052205" y="4241889"/>
                  </a:lnTo>
                  <a:lnTo>
                    <a:pt x="2021763" y="4207091"/>
                  </a:lnTo>
                  <a:lnTo>
                    <a:pt x="1993480" y="4170324"/>
                  </a:lnTo>
                  <a:lnTo>
                    <a:pt x="1967458" y="4131665"/>
                  </a:lnTo>
                  <a:lnTo>
                    <a:pt x="1943811" y="4091203"/>
                  </a:lnTo>
                  <a:lnTo>
                    <a:pt x="1922653" y="4049014"/>
                  </a:lnTo>
                  <a:lnTo>
                    <a:pt x="1904111" y="4005186"/>
                  </a:lnTo>
                  <a:lnTo>
                    <a:pt x="1888274" y="3959796"/>
                  </a:lnTo>
                  <a:lnTo>
                    <a:pt x="1227785" y="1849247"/>
                  </a:lnTo>
                  <a:lnTo>
                    <a:pt x="1209789" y="1804733"/>
                  </a:lnTo>
                  <a:lnTo>
                    <a:pt x="1185379" y="1764436"/>
                  </a:lnTo>
                  <a:lnTo>
                    <a:pt x="1155280" y="1728901"/>
                  </a:lnTo>
                  <a:lnTo>
                    <a:pt x="1120203" y="1698663"/>
                  </a:lnTo>
                  <a:lnTo>
                    <a:pt x="1080858" y="1674215"/>
                  </a:lnTo>
                  <a:lnTo>
                    <a:pt x="1037971" y="1656105"/>
                  </a:lnTo>
                  <a:lnTo>
                    <a:pt x="992225" y="1644853"/>
                  </a:lnTo>
                  <a:lnTo>
                    <a:pt x="944372" y="1640992"/>
                  </a:lnTo>
                  <a:lnTo>
                    <a:pt x="169138" y="1640992"/>
                  </a:lnTo>
                  <a:lnTo>
                    <a:pt x="119862" y="1648904"/>
                  </a:lnTo>
                  <a:lnTo>
                    <a:pt x="77012" y="1670926"/>
                  </a:lnTo>
                  <a:lnTo>
                    <a:pt x="43141" y="1704555"/>
                  </a:lnTo>
                  <a:lnTo>
                    <a:pt x="20777" y="1747215"/>
                  </a:lnTo>
                  <a:lnTo>
                    <a:pt x="12471" y="1796402"/>
                  </a:lnTo>
                  <a:lnTo>
                    <a:pt x="0" y="3395726"/>
                  </a:lnTo>
                  <a:lnTo>
                    <a:pt x="520" y="3443871"/>
                  </a:lnTo>
                  <a:lnTo>
                    <a:pt x="2794" y="3491573"/>
                  </a:lnTo>
                  <a:lnTo>
                    <a:pt x="6807" y="3538804"/>
                  </a:lnTo>
                  <a:lnTo>
                    <a:pt x="12509" y="3585527"/>
                  </a:lnTo>
                  <a:lnTo>
                    <a:pt x="19888" y="3631730"/>
                  </a:lnTo>
                  <a:lnTo>
                    <a:pt x="28905" y="3677361"/>
                  </a:lnTo>
                  <a:lnTo>
                    <a:pt x="39535" y="3722408"/>
                  </a:lnTo>
                  <a:lnTo>
                    <a:pt x="51739" y="3766820"/>
                  </a:lnTo>
                  <a:lnTo>
                    <a:pt x="65481" y="3810571"/>
                  </a:lnTo>
                  <a:lnTo>
                    <a:pt x="80746" y="3853637"/>
                  </a:lnTo>
                  <a:lnTo>
                    <a:pt x="97485" y="3895979"/>
                  </a:lnTo>
                  <a:lnTo>
                    <a:pt x="115671" y="3937571"/>
                  </a:lnTo>
                  <a:lnTo>
                    <a:pt x="135293" y="3978376"/>
                  </a:lnTo>
                  <a:lnTo>
                    <a:pt x="156298" y="4018356"/>
                  </a:lnTo>
                  <a:lnTo>
                    <a:pt x="178650" y="4057497"/>
                  </a:lnTo>
                  <a:lnTo>
                    <a:pt x="202336" y="4095762"/>
                  </a:lnTo>
                  <a:lnTo>
                    <a:pt x="227317" y="4133126"/>
                  </a:lnTo>
                  <a:lnTo>
                    <a:pt x="253568" y="4169537"/>
                  </a:lnTo>
                  <a:lnTo>
                    <a:pt x="281038" y="4204970"/>
                  </a:lnTo>
                  <a:lnTo>
                    <a:pt x="309727" y="4239399"/>
                  </a:lnTo>
                  <a:lnTo>
                    <a:pt x="339572" y="4272800"/>
                  </a:lnTo>
                  <a:lnTo>
                    <a:pt x="370649" y="4305224"/>
                  </a:lnTo>
                  <a:lnTo>
                    <a:pt x="402653" y="4336364"/>
                  </a:lnTo>
                  <a:lnTo>
                    <a:pt x="435838" y="4366463"/>
                  </a:lnTo>
                  <a:lnTo>
                    <a:pt x="470052" y="4395406"/>
                  </a:lnTo>
                  <a:lnTo>
                    <a:pt x="505345" y="4423194"/>
                  </a:lnTo>
                  <a:lnTo>
                    <a:pt x="541502" y="4449673"/>
                  </a:lnTo>
                  <a:lnTo>
                    <a:pt x="578675" y="4474946"/>
                  </a:lnTo>
                  <a:lnTo>
                    <a:pt x="616762" y="4498924"/>
                  </a:lnTo>
                  <a:lnTo>
                    <a:pt x="655739" y="4521581"/>
                  </a:lnTo>
                  <a:lnTo>
                    <a:pt x="695566" y="4542891"/>
                  </a:lnTo>
                  <a:lnTo>
                    <a:pt x="736231" y="4562818"/>
                  </a:lnTo>
                  <a:lnTo>
                    <a:pt x="777697" y="4581334"/>
                  </a:lnTo>
                  <a:lnTo>
                    <a:pt x="819912" y="4598403"/>
                  </a:lnTo>
                  <a:lnTo>
                    <a:pt x="862876" y="4613999"/>
                  </a:lnTo>
                  <a:lnTo>
                    <a:pt x="906538" y="4628083"/>
                  </a:lnTo>
                  <a:lnTo>
                    <a:pt x="950861" y="4640618"/>
                  </a:lnTo>
                  <a:lnTo>
                    <a:pt x="995832" y="4651603"/>
                  </a:lnTo>
                  <a:lnTo>
                    <a:pt x="1041412" y="4660976"/>
                  </a:lnTo>
                  <a:lnTo>
                    <a:pt x="1087564" y="4668710"/>
                  </a:lnTo>
                  <a:lnTo>
                    <a:pt x="1134262" y="4674781"/>
                  </a:lnTo>
                  <a:lnTo>
                    <a:pt x="1181481" y="4679162"/>
                  </a:lnTo>
                  <a:lnTo>
                    <a:pt x="1229182" y="4681817"/>
                  </a:lnTo>
                  <a:lnTo>
                    <a:pt x="1277327" y="4682706"/>
                  </a:lnTo>
                  <a:lnTo>
                    <a:pt x="3436632" y="4682706"/>
                  </a:lnTo>
                  <a:lnTo>
                    <a:pt x="3483876" y="4677257"/>
                  </a:lnTo>
                  <a:lnTo>
                    <a:pt x="3527247" y="4661763"/>
                  </a:lnTo>
                  <a:lnTo>
                    <a:pt x="3565499" y="4637456"/>
                  </a:lnTo>
                  <a:lnTo>
                    <a:pt x="3597402" y="4605566"/>
                  </a:lnTo>
                  <a:lnTo>
                    <a:pt x="3621722" y="4567313"/>
                  </a:lnTo>
                  <a:lnTo>
                    <a:pt x="3637216" y="4523956"/>
                  </a:lnTo>
                  <a:lnTo>
                    <a:pt x="3642664" y="4476724"/>
                  </a:lnTo>
                  <a:close/>
                </a:path>
                <a:path w="3671570" h="4683125">
                  <a:moveTo>
                    <a:pt x="3670947" y="2071395"/>
                  </a:moveTo>
                  <a:lnTo>
                    <a:pt x="3666896" y="2009381"/>
                  </a:lnTo>
                  <a:lnTo>
                    <a:pt x="3658031" y="1967369"/>
                  </a:lnTo>
                  <a:lnTo>
                    <a:pt x="3652266" y="1953717"/>
                  </a:lnTo>
                  <a:lnTo>
                    <a:pt x="3652266" y="2069287"/>
                  </a:lnTo>
                  <a:lnTo>
                    <a:pt x="3652215" y="2071395"/>
                  </a:lnTo>
                  <a:lnTo>
                    <a:pt x="3649434" y="2096376"/>
                  </a:lnTo>
                  <a:lnTo>
                    <a:pt x="3644620" y="2119731"/>
                  </a:lnTo>
                  <a:lnTo>
                    <a:pt x="3639159" y="2140775"/>
                  </a:lnTo>
                  <a:lnTo>
                    <a:pt x="3636264" y="2151621"/>
                  </a:lnTo>
                  <a:lnTo>
                    <a:pt x="3633787" y="2161654"/>
                  </a:lnTo>
                  <a:lnTo>
                    <a:pt x="3631869" y="2171179"/>
                  </a:lnTo>
                  <a:lnTo>
                    <a:pt x="3631539" y="2173655"/>
                  </a:lnTo>
                  <a:lnTo>
                    <a:pt x="3573208" y="2058390"/>
                  </a:lnTo>
                  <a:lnTo>
                    <a:pt x="3578402" y="2056511"/>
                  </a:lnTo>
                  <a:lnTo>
                    <a:pt x="3592982" y="2040597"/>
                  </a:lnTo>
                  <a:lnTo>
                    <a:pt x="3594379" y="2033282"/>
                  </a:lnTo>
                  <a:lnTo>
                    <a:pt x="3592957" y="2025332"/>
                  </a:lnTo>
                  <a:lnTo>
                    <a:pt x="3587902" y="2017458"/>
                  </a:lnTo>
                  <a:lnTo>
                    <a:pt x="3578402" y="2010346"/>
                  </a:lnTo>
                  <a:lnTo>
                    <a:pt x="3539286" y="1991423"/>
                  </a:lnTo>
                  <a:lnTo>
                    <a:pt x="3492258" y="1898548"/>
                  </a:lnTo>
                  <a:lnTo>
                    <a:pt x="3563416" y="1898548"/>
                  </a:lnTo>
                  <a:lnTo>
                    <a:pt x="3597859" y="1907260"/>
                  </a:lnTo>
                  <a:lnTo>
                    <a:pt x="3623818" y="1933841"/>
                  </a:lnTo>
                  <a:lnTo>
                    <a:pt x="3641699" y="1978914"/>
                  </a:lnTo>
                  <a:lnTo>
                    <a:pt x="3651859" y="2043112"/>
                  </a:lnTo>
                  <a:lnTo>
                    <a:pt x="3652266" y="2069287"/>
                  </a:lnTo>
                  <a:lnTo>
                    <a:pt x="3652266" y="1953717"/>
                  </a:lnTo>
                  <a:lnTo>
                    <a:pt x="3640251" y="1925269"/>
                  </a:lnTo>
                  <a:lnTo>
                    <a:pt x="3609911" y="1892846"/>
                  </a:lnTo>
                  <a:lnTo>
                    <a:pt x="3563416" y="1879866"/>
                  </a:lnTo>
                  <a:lnTo>
                    <a:pt x="3482797" y="1879866"/>
                  </a:lnTo>
                  <a:lnTo>
                    <a:pt x="3335299" y="1588604"/>
                  </a:lnTo>
                  <a:lnTo>
                    <a:pt x="3328619" y="1580057"/>
                  </a:lnTo>
                  <a:lnTo>
                    <a:pt x="3319513" y="1574850"/>
                  </a:lnTo>
                  <a:lnTo>
                    <a:pt x="3309124" y="1573377"/>
                  </a:lnTo>
                  <a:lnTo>
                    <a:pt x="3298596" y="1576044"/>
                  </a:lnTo>
                  <a:lnTo>
                    <a:pt x="3289643" y="1582762"/>
                  </a:lnTo>
                  <a:lnTo>
                    <a:pt x="3284207" y="1592097"/>
                  </a:lnTo>
                  <a:lnTo>
                    <a:pt x="3282721" y="1602803"/>
                  </a:lnTo>
                  <a:lnTo>
                    <a:pt x="3285617" y="1613636"/>
                  </a:lnTo>
                  <a:lnTo>
                    <a:pt x="3418763" y="1879866"/>
                  </a:lnTo>
                  <a:lnTo>
                    <a:pt x="3210801" y="1879866"/>
                  </a:lnTo>
                  <a:lnTo>
                    <a:pt x="3206635" y="1884070"/>
                  </a:lnTo>
                  <a:lnTo>
                    <a:pt x="3206635" y="1894344"/>
                  </a:lnTo>
                  <a:lnTo>
                    <a:pt x="3210801" y="1898548"/>
                  </a:lnTo>
                  <a:lnTo>
                    <a:pt x="3428098" y="1898548"/>
                  </a:lnTo>
                  <a:lnTo>
                    <a:pt x="3455759" y="1953869"/>
                  </a:lnTo>
                  <a:lnTo>
                    <a:pt x="3403371" y="1930806"/>
                  </a:lnTo>
                  <a:lnTo>
                    <a:pt x="3398672" y="1928799"/>
                  </a:lnTo>
                  <a:lnTo>
                    <a:pt x="3393160" y="1930946"/>
                  </a:lnTo>
                  <a:lnTo>
                    <a:pt x="3389045" y="1940369"/>
                  </a:lnTo>
                  <a:lnTo>
                    <a:pt x="3391243" y="1945881"/>
                  </a:lnTo>
                  <a:lnTo>
                    <a:pt x="3470681" y="1980806"/>
                  </a:lnTo>
                  <a:lnTo>
                    <a:pt x="3528466" y="2006930"/>
                  </a:lnTo>
                  <a:lnTo>
                    <a:pt x="3569576" y="2026780"/>
                  </a:lnTo>
                  <a:lnTo>
                    <a:pt x="3571735" y="2027948"/>
                  </a:lnTo>
                  <a:lnTo>
                    <a:pt x="3576688" y="2030984"/>
                  </a:lnTo>
                  <a:lnTo>
                    <a:pt x="3575558" y="2033930"/>
                  </a:lnTo>
                  <a:lnTo>
                    <a:pt x="3566464" y="2041994"/>
                  </a:lnTo>
                  <a:lnTo>
                    <a:pt x="3545001" y="2048878"/>
                  </a:lnTo>
                  <a:lnTo>
                    <a:pt x="3534981" y="2049449"/>
                  </a:lnTo>
                  <a:lnTo>
                    <a:pt x="3534981" y="2112213"/>
                  </a:lnTo>
                  <a:lnTo>
                    <a:pt x="3337128" y="2112213"/>
                  </a:lnTo>
                  <a:lnTo>
                    <a:pt x="3350044" y="2094522"/>
                  </a:lnTo>
                  <a:lnTo>
                    <a:pt x="3374263" y="2073719"/>
                  </a:lnTo>
                  <a:lnTo>
                    <a:pt x="3410851" y="2059597"/>
                  </a:lnTo>
                  <a:lnTo>
                    <a:pt x="3460864" y="2061933"/>
                  </a:lnTo>
                  <a:lnTo>
                    <a:pt x="3510140" y="2069287"/>
                  </a:lnTo>
                  <a:lnTo>
                    <a:pt x="3513404" y="2069084"/>
                  </a:lnTo>
                  <a:lnTo>
                    <a:pt x="3534981" y="2112213"/>
                  </a:lnTo>
                  <a:lnTo>
                    <a:pt x="3534981" y="2049449"/>
                  </a:lnTo>
                  <a:lnTo>
                    <a:pt x="3511232" y="2050770"/>
                  </a:lnTo>
                  <a:lnTo>
                    <a:pt x="3465258" y="2043874"/>
                  </a:lnTo>
                  <a:lnTo>
                    <a:pt x="3398342" y="2043315"/>
                  </a:lnTo>
                  <a:lnTo>
                    <a:pt x="3383838" y="2050770"/>
                  </a:lnTo>
                  <a:lnTo>
                    <a:pt x="3366655" y="2059597"/>
                  </a:lnTo>
                  <a:lnTo>
                    <a:pt x="3325952" y="2095449"/>
                  </a:lnTo>
                  <a:lnTo>
                    <a:pt x="3316630" y="2112213"/>
                  </a:lnTo>
                  <a:lnTo>
                    <a:pt x="3280524" y="2112632"/>
                  </a:lnTo>
                  <a:lnTo>
                    <a:pt x="3218954" y="2112492"/>
                  </a:lnTo>
                  <a:lnTo>
                    <a:pt x="3173298" y="2105799"/>
                  </a:lnTo>
                  <a:lnTo>
                    <a:pt x="3138589" y="2086368"/>
                  </a:lnTo>
                  <a:lnTo>
                    <a:pt x="3109887" y="2048027"/>
                  </a:lnTo>
                  <a:lnTo>
                    <a:pt x="3108528" y="2045589"/>
                  </a:lnTo>
                  <a:lnTo>
                    <a:pt x="3106242" y="2044065"/>
                  </a:lnTo>
                  <a:lnTo>
                    <a:pt x="3103727" y="2043493"/>
                  </a:lnTo>
                  <a:lnTo>
                    <a:pt x="3056229" y="1842338"/>
                  </a:lnTo>
                  <a:lnTo>
                    <a:pt x="3055023" y="1837347"/>
                  </a:lnTo>
                  <a:lnTo>
                    <a:pt x="3050019" y="1834121"/>
                  </a:lnTo>
                  <a:lnTo>
                    <a:pt x="3044977" y="1835429"/>
                  </a:lnTo>
                  <a:lnTo>
                    <a:pt x="3039986" y="1836597"/>
                  </a:lnTo>
                  <a:lnTo>
                    <a:pt x="3036849" y="1841588"/>
                  </a:lnTo>
                  <a:lnTo>
                    <a:pt x="3038068" y="1846630"/>
                  </a:lnTo>
                  <a:lnTo>
                    <a:pt x="3093974" y="2083269"/>
                  </a:lnTo>
                  <a:lnTo>
                    <a:pt x="3094431" y="2085187"/>
                  </a:lnTo>
                  <a:lnTo>
                    <a:pt x="3098215" y="2088070"/>
                  </a:lnTo>
                  <a:lnTo>
                    <a:pt x="3103156" y="2088070"/>
                  </a:lnTo>
                  <a:lnTo>
                    <a:pt x="3103918" y="2088032"/>
                  </a:lnTo>
                  <a:lnTo>
                    <a:pt x="3107271" y="2087194"/>
                  </a:lnTo>
                  <a:lnTo>
                    <a:pt x="3109328" y="2085454"/>
                  </a:lnTo>
                  <a:lnTo>
                    <a:pt x="3110534" y="2083269"/>
                  </a:lnTo>
                  <a:lnTo>
                    <a:pt x="3141573" y="2111921"/>
                  </a:lnTo>
                  <a:lnTo>
                    <a:pt x="3143402" y="2112632"/>
                  </a:lnTo>
                  <a:lnTo>
                    <a:pt x="3178594" y="2126348"/>
                  </a:lnTo>
                  <a:lnTo>
                    <a:pt x="3224149" y="2131225"/>
                  </a:lnTo>
                  <a:lnTo>
                    <a:pt x="3280803" y="2131250"/>
                  </a:lnTo>
                  <a:lnTo>
                    <a:pt x="3325723" y="2130882"/>
                  </a:lnTo>
                  <a:lnTo>
                    <a:pt x="3541839" y="2130882"/>
                  </a:lnTo>
                  <a:lnTo>
                    <a:pt x="3545662" y="2136419"/>
                  </a:lnTo>
                  <a:lnTo>
                    <a:pt x="3550272" y="2142769"/>
                  </a:lnTo>
                  <a:lnTo>
                    <a:pt x="3595128" y="2232418"/>
                  </a:lnTo>
                  <a:lnTo>
                    <a:pt x="3602494" y="2239314"/>
                  </a:lnTo>
                  <a:lnTo>
                    <a:pt x="3619398" y="2253881"/>
                  </a:lnTo>
                  <a:lnTo>
                    <a:pt x="3638016" y="2266962"/>
                  </a:lnTo>
                  <a:lnTo>
                    <a:pt x="3650551" y="2269401"/>
                  </a:lnTo>
                  <a:lnTo>
                    <a:pt x="3655695" y="2263889"/>
                  </a:lnTo>
                  <a:lnTo>
                    <a:pt x="3656863" y="2254897"/>
                  </a:lnTo>
                  <a:lnTo>
                    <a:pt x="3653561" y="2236012"/>
                  </a:lnTo>
                  <a:lnTo>
                    <a:pt x="3645281" y="2200770"/>
                  </a:lnTo>
                  <a:lnTo>
                    <a:pt x="3643871" y="2198001"/>
                  </a:lnTo>
                  <a:lnTo>
                    <a:pt x="3646805" y="2193074"/>
                  </a:lnTo>
                  <a:lnTo>
                    <a:pt x="3649294" y="2181720"/>
                  </a:lnTo>
                  <a:lnTo>
                    <a:pt x="3650348" y="2173821"/>
                  </a:lnTo>
                  <a:lnTo>
                    <a:pt x="3652139" y="2165172"/>
                  </a:lnTo>
                  <a:lnTo>
                    <a:pt x="3654475" y="2155774"/>
                  </a:lnTo>
                  <a:lnTo>
                    <a:pt x="3657295" y="2145220"/>
                  </a:lnTo>
                  <a:lnTo>
                    <a:pt x="3662934" y="2123452"/>
                  </a:lnTo>
                  <a:lnTo>
                    <a:pt x="3667988" y="2098700"/>
                  </a:lnTo>
                  <a:lnTo>
                    <a:pt x="3670947" y="2071395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7">
            <a:extLst>
              <a:ext uri="{FF2B5EF4-FFF2-40B4-BE49-F238E27FC236}">
                <a16:creationId xmlns:a16="http://schemas.microsoft.com/office/drawing/2014/main" id="{FE7356D8-F405-4DEE-BA5B-A6CE2409A26B}"/>
              </a:ext>
            </a:extLst>
          </p:cNvPr>
          <p:cNvSpPr txBox="1"/>
          <p:nvPr/>
        </p:nvSpPr>
        <p:spPr>
          <a:xfrm>
            <a:off x="1696316" y="1448514"/>
            <a:ext cx="5905530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b="1" spc="70" dirty="0">
                <a:solidFill>
                  <a:srgbClr val="0F0E0D"/>
                </a:solidFill>
                <a:latin typeface="Times New Roman"/>
                <a:cs typeface="Times New Roman"/>
              </a:rPr>
              <a:t>KẾT LUẬN</a:t>
            </a:r>
            <a:endParaRPr sz="8000" dirty="0">
              <a:latin typeface="Times New Roman"/>
              <a:cs typeface="Times New Roman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0CF25FA5-D47D-4A75-B36D-43B4A5115A63}"/>
              </a:ext>
            </a:extLst>
          </p:cNvPr>
          <p:cNvSpPr/>
          <p:nvPr/>
        </p:nvSpPr>
        <p:spPr>
          <a:xfrm>
            <a:off x="17212359" y="8689182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8">
            <a:extLst>
              <a:ext uri="{FF2B5EF4-FFF2-40B4-BE49-F238E27FC236}">
                <a16:creationId xmlns:a16="http://schemas.microsoft.com/office/drawing/2014/main" id="{A8A5F948-12C6-4733-84FB-45D1707F7C31}"/>
              </a:ext>
            </a:extLst>
          </p:cNvPr>
          <p:cNvSpPr/>
          <p:nvPr/>
        </p:nvSpPr>
        <p:spPr>
          <a:xfrm>
            <a:off x="16992718" y="8689713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7644503C-7AE0-47AB-AE28-9EC4C61078DE}"/>
              </a:ext>
            </a:extLst>
          </p:cNvPr>
          <p:cNvSpPr/>
          <p:nvPr/>
        </p:nvSpPr>
        <p:spPr>
          <a:xfrm>
            <a:off x="16552617" y="8689713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CA4DBA1C-B3BA-4AC6-9253-BA5E0BFEC682}"/>
              </a:ext>
            </a:extLst>
          </p:cNvPr>
          <p:cNvSpPr/>
          <p:nvPr/>
        </p:nvSpPr>
        <p:spPr>
          <a:xfrm>
            <a:off x="16772652" y="8689713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77DF9E4F-1290-4A67-B09F-7B0DA8668854}"/>
              </a:ext>
            </a:extLst>
          </p:cNvPr>
          <p:cNvSpPr/>
          <p:nvPr/>
        </p:nvSpPr>
        <p:spPr>
          <a:xfrm>
            <a:off x="14873648" y="8745629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2">
            <a:extLst>
              <a:ext uri="{FF2B5EF4-FFF2-40B4-BE49-F238E27FC236}">
                <a16:creationId xmlns:a16="http://schemas.microsoft.com/office/drawing/2014/main" id="{868E8481-83BC-4F5D-8F58-F75EF1F46982}"/>
              </a:ext>
            </a:extLst>
          </p:cNvPr>
          <p:cNvSpPr txBox="1"/>
          <p:nvPr/>
        </p:nvSpPr>
        <p:spPr>
          <a:xfrm>
            <a:off x="13792200" y="8522158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4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3</a:t>
            </a:r>
            <a:endParaRPr sz="25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85337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44168" y="723513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324133" y="723513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84269" y="723513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64234" y="723513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74545" y="866388"/>
            <a:ext cx="46482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70" dirty="0">
                <a:solidFill>
                  <a:srgbClr val="0F0E0D"/>
                </a:solidFill>
                <a:latin typeface="Times New Roman"/>
                <a:cs typeface="Times New Roman"/>
              </a:rPr>
              <a:t>SO SÁNH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645051" y="794949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563600" y="571500"/>
            <a:ext cx="325755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-260" dirty="0">
                <a:solidFill>
                  <a:srgbClr val="0F0E0D"/>
                </a:solidFill>
                <a:latin typeface="Times New Roman"/>
                <a:cs typeface="Times New Roman"/>
              </a:rPr>
              <a:t>4</a:t>
            </a:r>
            <a:endParaRPr lang="en-US" sz="2500" b="1" spc="120" dirty="0">
              <a:solidFill>
                <a:srgbClr val="0F0E0D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120" dirty="0">
                <a:solidFill>
                  <a:srgbClr val="0F0E0D"/>
                </a:solidFill>
                <a:latin typeface="Times New Roman"/>
                <a:cs typeface="Times New Roman"/>
              </a:rPr>
              <a:t>4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799A2B59-3FE8-4E0D-9E62-5BB120C7EFED}"/>
              </a:ext>
            </a:extLst>
          </p:cNvPr>
          <p:cNvSpPr txBox="1"/>
          <p:nvPr/>
        </p:nvSpPr>
        <p:spPr>
          <a:xfrm>
            <a:off x="1219200" y="2628900"/>
            <a:ext cx="3581400" cy="3610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u="sng" dirty="0"/>
              <a:t>Random Forest</a:t>
            </a:r>
            <a:r>
              <a:rPr lang="en-US" sz="2500" dirty="0"/>
              <a:t>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Độ</a:t>
            </a:r>
            <a:r>
              <a:rPr lang="en-US" sz="2500" dirty="0"/>
              <a:t> </a:t>
            </a:r>
            <a:r>
              <a:rPr lang="en-US" sz="2500" dirty="0" err="1"/>
              <a:t>chính</a:t>
            </a:r>
            <a:r>
              <a:rPr lang="en-US" sz="2500" dirty="0"/>
              <a:t> </a:t>
            </a:r>
            <a:r>
              <a:rPr lang="en-US" sz="2500" dirty="0" err="1"/>
              <a:t>xác</a:t>
            </a:r>
            <a:r>
              <a:rPr lang="en-US" sz="2500" dirty="0"/>
              <a:t> </a:t>
            </a:r>
            <a:r>
              <a:rPr lang="en-US" sz="2500" dirty="0" err="1"/>
              <a:t>cao</a:t>
            </a:r>
            <a:endParaRPr lang="en-US" sz="25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Tỉ</a:t>
            </a:r>
            <a:r>
              <a:rPr lang="en-US" sz="2500" dirty="0"/>
              <a:t> </a:t>
            </a:r>
            <a:r>
              <a:rPr lang="en-US" sz="2500" dirty="0" err="1"/>
              <a:t>lệ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r>
              <a:rPr lang="en-US" sz="2500" dirty="0"/>
              <a:t> </a:t>
            </a:r>
            <a:r>
              <a:rPr lang="en-US" sz="2500" dirty="0" err="1"/>
              <a:t>sai</a:t>
            </a:r>
            <a:r>
              <a:rPr lang="en-US" sz="2500" dirty="0"/>
              <a:t> </a:t>
            </a:r>
            <a:r>
              <a:rPr lang="en-US" sz="2500" dirty="0" err="1"/>
              <a:t>thấp</a:t>
            </a:r>
            <a:r>
              <a:rPr lang="en-US" sz="2500" dirty="0"/>
              <a:t> (max 17%)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Tính</a:t>
            </a:r>
            <a:r>
              <a:rPr lang="en-US" sz="2500" dirty="0"/>
              <a:t> </a:t>
            </a:r>
            <a:r>
              <a:rPr lang="en-US" sz="2500" dirty="0" err="1"/>
              <a:t>tối</a:t>
            </a:r>
            <a:r>
              <a:rPr lang="en-US" sz="2500" dirty="0"/>
              <a:t> </a:t>
            </a:r>
            <a:r>
              <a:rPr lang="en-US" sz="2500" dirty="0" err="1"/>
              <a:t>ưu</a:t>
            </a:r>
            <a:r>
              <a:rPr lang="en-US" sz="2500" dirty="0"/>
              <a:t> </a:t>
            </a:r>
            <a:r>
              <a:rPr lang="en-US" sz="2500" dirty="0" err="1"/>
              <a:t>của</a:t>
            </a:r>
            <a:r>
              <a:rPr lang="en-US" sz="2500" dirty="0"/>
              <a:t> </a:t>
            </a:r>
            <a:r>
              <a:rPr lang="en-US" sz="2500" dirty="0" err="1"/>
              <a:t>thuật</a:t>
            </a:r>
            <a:r>
              <a:rPr lang="en-US" sz="2500" dirty="0"/>
              <a:t> </a:t>
            </a:r>
            <a:r>
              <a:rPr lang="en-US" sz="2500" dirty="0" err="1"/>
              <a:t>toán</a:t>
            </a:r>
            <a:r>
              <a:rPr lang="en-US" sz="2500" dirty="0"/>
              <a:t> </a:t>
            </a:r>
            <a:r>
              <a:rPr lang="en-US" sz="2500" dirty="0" err="1"/>
              <a:t>cao</a:t>
            </a:r>
            <a:endParaRPr lang="en-US" sz="2500" dirty="0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992BF61A-1E67-4850-887F-C16543B86F07}"/>
              </a:ext>
            </a:extLst>
          </p:cNvPr>
          <p:cNvSpPr txBox="1"/>
          <p:nvPr/>
        </p:nvSpPr>
        <p:spPr>
          <a:xfrm>
            <a:off x="5219700" y="2628900"/>
            <a:ext cx="3581400" cy="5916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u="sng" dirty="0"/>
              <a:t>Neural Network</a:t>
            </a:r>
            <a:r>
              <a:rPr lang="en-US" sz="2500" dirty="0"/>
              <a:t>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Độ</a:t>
            </a:r>
            <a:r>
              <a:rPr lang="en-US" sz="2500" dirty="0"/>
              <a:t> </a:t>
            </a:r>
            <a:r>
              <a:rPr lang="en-US" sz="2500" dirty="0" err="1"/>
              <a:t>chính</a:t>
            </a:r>
            <a:r>
              <a:rPr lang="en-US" sz="2500" dirty="0"/>
              <a:t> </a:t>
            </a:r>
            <a:r>
              <a:rPr lang="en-US" sz="2500" dirty="0" err="1"/>
              <a:t>xác</a:t>
            </a:r>
            <a:r>
              <a:rPr lang="en-US" sz="2500" dirty="0"/>
              <a:t> </a:t>
            </a:r>
            <a:r>
              <a:rPr lang="en-US" sz="2500" dirty="0" err="1"/>
              <a:t>không</a:t>
            </a:r>
            <a:r>
              <a:rPr lang="en-US" sz="2500" dirty="0"/>
              <a:t> </a:t>
            </a:r>
            <a:r>
              <a:rPr lang="en-US" sz="2500" dirty="0" err="1"/>
              <a:t>cao</a:t>
            </a:r>
            <a:endParaRPr lang="en-US" sz="25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Tỉ</a:t>
            </a:r>
            <a:r>
              <a:rPr lang="en-US" sz="2500" dirty="0"/>
              <a:t> </a:t>
            </a:r>
            <a:r>
              <a:rPr lang="en-US" sz="2500" dirty="0" err="1"/>
              <a:t>lệ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r>
              <a:rPr lang="en-US" sz="2500" dirty="0"/>
              <a:t> </a:t>
            </a:r>
            <a:r>
              <a:rPr lang="en-US" sz="2500" dirty="0" err="1"/>
              <a:t>sai</a:t>
            </a:r>
            <a:r>
              <a:rPr lang="en-US" sz="2500" dirty="0"/>
              <a:t> </a:t>
            </a:r>
            <a:r>
              <a:rPr lang="en-US" sz="2500" dirty="0" err="1"/>
              <a:t>cao</a:t>
            </a:r>
            <a:r>
              <a:rPr lang="en-US" sz="2500" dirty="0"/>
              <a:t> (max 90%)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Chênh</a:t>
            </a:r>
            <a:r>
              <a:rPr lang="en-US" sz="2500" dirty="0"/>
              <a:t> </a:t>
            </a:r>
            <a:r>
              <a:rPr lang="en-US" sz="2500" dirty="0" err="1"/>
              <a:t>lệch</a:t>
            </a:r>
            <a:r>
              <a:rPr lang="en-US" sz="2500" dirty="0"/>
              <a:t> </a:t>
            </a:r>
            <a:r>
              <a:rPr lang="en-US" sz="2500" dirty="0" err="1"/>
              <a:t>độ</a:t>
            </a:r>
            <a:r>
              <a:rPr lang="en-US" sz="2500" dirty="0"/>
              <a:t> </a:t>
            </a:r>
            <a:r>
              <a:rPr lang="en-US" sz="2500" dirty="0" err="1"/>
              <a:t>chính</a:t>
            </a:r>
            <a:r>
              <a:rPr lang="en-US" sz="2500" dirty="0"/>
              <a:t> </a:t>
            </a:r>
            <a:r>
              <a:rPr lang="en-US" sz="2500" dirty="0" err="1"/>
              <a:t>xác</a:t>
            </a:r>
            <a:r>
              <a:rPr lang="en-US" sz="2500" dirty="0"/>
              <a:t> </a:t>
            </a:r>
            <a:r>
              <a:rPr lang="en-US" sz="2500" dirty="0" err="1"/>
              <a:t>của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nhãn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r>
              <a:rPr lang="en-US" sz="2500" dirty="0"/>
              <a:t> </a:t>
            </a:r>
            <a:r>
              <a:rPr lang="en-US" sz="2500" dirty="0" err="1"/>
              <a:t>lớn</a:t>
            </a:r>
            <a:r>
              <a:rPr lang="en-US" sz="2500" dirty="0"/>
              <a:t> (min 20.6% </a:t>
            </a:r>
            <a:r>
              <a:rPr lang="en-US" sz="2500" dirty="0" err="1"/>
              <a:t>và</a:t>
            </a:r>
            <a:r>
              <a:rPr lang="en-US" sz="2500" dirty="0"/>
              <a:t> max 100%)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Tính</a:t>
            </a:r>
            <a:r>
              <a:rPr lang="en-US" sz="2500" dirty="0"/>
              <a:t> </a:t>
            </a:r>
            <a:r>
              <a:rPr lang="en-US" sz="2500" dirty="0" err="1"/>
              <a:t>tối</a:t>
            </a:r>
            <a:r>
              <a:rPr lang="en-US" sz="2500" dirty="0"/>
              <a:t> </a:t>
            </a:r>
            <a:r>
              <a:rPr lang="en-US" sz="2500" dirty="0" err="1"/>
              <a:t>ưu</a:t>
            </a:r>
            <a:r>
              <a:rPr lang="en-US" sz="2500" dirty="0"/>
              <a:t> </a:t>
            </a:r>
            <a:r>
              <a:rPr lang="en-US" sz="2500" dirty="0" err="1"/>
              <a:t>của</a:t>
            </a:r>
            <a:r>
              <a:rPr lang="en-US" sz="2500" dirty="0"/>
              <a:t> </a:t>
            </a:r>
            <a:r>
              <a:rPr lang="en-US" sz="2500" dirty="0" err="1"/>
              <a:t>thuật</a:t>
            </a:r>
            <a:r>
              <a:rPr lang="en-US" sz="2500" dirty="0"/>
              <a:t> </a:t>
            </a:r>
            <a:r>
              <a:rPr lang="en-US" sz="2500" dirty="0" err="1"/>
              <a:t>toán</a:t>
            </a:r>
            <a:r>
              <a:rPr lang="en-US" sz="2500" dirty="0"/>
              <a:t> </a:t>
            </a:r>
            <a:r>
              <a:rPr lang="en-US" sz="2500" dirty="0" err="1"/>
              <a:t>ch</a:t>
            </a:r>
            <a:r>
              <a:rPr lang="vi-VN" sz="2500" dirty="0"/>
              <a:t>ư</a:t>
            </a:r>
            <a:r>
              <a:rPr lang="en-US" sz="2500" dirty="0"/>
              <a:t>a </a:t>
            </a:r>
            <a:r>
              <a:rPr lang="en-US" sz="2500" dirty="0" err="1"/>
              <a:t>tốt</a:t>
            </a:r>
            <a:endParaRPr lang="en-US" sz="2500" dirty="0"/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1F96F13D-1536-4DC2-98C7-4ABC45271BD4}"/>
              </a:ext>
            </a:extLst>
          </p:cNvPr>
          <p:cNvSpPr txBox="1"/>
          <p:nvPr/>
        </p:nvSpPr>
        <p:spPr>
          <a:xfrm>
            <a:off x="9220200" y="2628900"/>
            <a:ext cx="3581400" cy="5304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50" u="sng" dirty="0"/>
              <a:t>K-</a:t>
            </a:r>
            <a:r>
              <a:rPr lang="en-US" sz="2850" u="sng" dirty="0" err="1"/>
              <a:t>NearestNeighbors</a:t>
            </a:r>
            <a:r>
              <a:rPr lang="en-US" sz="2850" dirty="0"/>
              <a:t>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Độ</a:t>
            </a:r>
            <a:r>
              <a:rPr lang="en-US" sz="2500" dirty="0"/>
              <a:t> </a:t>
            </a:r>
            <a:r>
              <a:rPr lang="en-US" sz="2500" dirty="0" err="1"/>
              <a:t>chính</a:t>
            </a:r>
            <a:r>
              <a:rPr lang="en-US" sz="2500" dirty="0"/>
              <a:t> </a:t>
            </a:r>
            <a:r>
              <a:rPr lang="en-US" sz="2500" dirty="0" err="1"/>
              <a:t>xác</a:t>
            </a:r>
            <a:r>
              <a:rPr lang="en-US" sz="2500" dirty="0"/>
              <a:t> </a:t>
            </a:r>
            <a:r>
              <a:rPr lang="en-US" sz="2500" dirty="0" err="1"/>
              <a:t>không</a:t>
            </a:r>
            <a:r>
              <a:rPr lang="en-US" sz="2500" dirty="0"/>
              <a:t> </a:t>
            </a:r>
            <a:r>
              <a:rPr lang="en-US" sz="2500" dirty="0" err="1"/>
              <a:t>cao</a:t>
            </a:r>
            <a:endParaRPr lang="en-US" sz="25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Tỉ</a:t>
            </a:r>
            <a:r>
              <a:rPr lang="en-US" sz="2500" dirty="0"/>
              <a:t> </a:t>
            </a:r>
            <a:r>
              <a:rPr lang="en-US" sz="2500" dirty="0" err="1"/>
              <a:t>lệ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r>
              <a:rPr lang="en-US" sz="2500" dirty="0"/>
              <a:t> </a:t>
            </a:r>
            <a:r>
              <a:rPr lang="en-US" sz="2500" dirty="0" err="1"/>
              <a:t>sai</a:t>
            </a:r>
            <a:r>
              <a:rPr lang="en-US" sz="2500" dirty="0"/>
              <a:t> </a:t>
            </a:r>
            <a:r>
              <a:rPr lang="en-US" sz="2500" dirty="0" err="1"/>
              <a:t>rất</a:t>
            </a:r>
            <a:r>
              <a:rPr lang="en-US" sz="2500" dirty="0"/>
              <a:t> </a:t>
            </a:r>
            <a:r>
              <a:rPr lang="en-US" sz="2500" dirty="0" err="1"/>
              <a:t>thấp</a:t>
            </a:r>
            <a:r>
              <a:rPr lang="en-US" sz="2500" dirty="0"/>
              <a:t> (max 1.56%)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Chênh</a:t>
            </a:r>
            <a:r>
              <a:rPr lang="en-US" sz="2500" dirty="0"/>
              <a:t> </a:t>
            </a:r>
            <a:r>
              <a:rPr lang="en-US" sz="2500" dirty="0" err="1"/>
              <a:t>lệch</a:t>
            </a:r>
            <a:r>
              <a:rPr lang="en-US" sz="2500" dirty="0"/>
              <a:t> </a:t>
            </a:r>
            <a:r>
              <a:rPr lang="en-US" sz="2500" dirty="0" err="1"/>
              <a:t>độ</a:t>
            </a:r>
            <a:r>
              <a:rPr lang="en-US" sz="2500" dirty="0"/>
              <a:t> </a:t>
            </a:r>
            <a:r>
              <a:rPr lang="en-US" sz="2500" dirty="0" err="1"/>
              <a:t>chính</a:t>
            </a:r>
            <a:r>
              <a:rPr lang="en-US" sz="2500" dirty="0"/>
              <a:t> </a:t>
            </a:r>
            <a:r>
              <a:rPr lang="en-US" sz="2500" dirty="0" err="1"/>
              <a:t>xác</a:t>
            </a:r>
            <a:r>
              <a:rPr lang="en-US" sz="2500" dirty="0"/>
              <a:t> </a:t>
            </a:r>
            <a:r>
              <a:rPr lang="en-US" sz="2500" dirty="0" err="1"/>
              <a:t>của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nhãn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r>
              <a:rPr lang="en-US" sz="2500" dirty="0"/>
              <a:t> </a:t>
            </a:r>
            <a:r>
              <a:rPr lang="en-US" sz="2500" dirty="0" err="1"/>
              <a:t>nhỏ</a:t>
            </a:r>
            <a:r>
              <a:rPr lang="en-US" sz="2500" dirty="0"/>
              <a:t> (~2%)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Tính</a:t>
            </a:r>
            <a:r>
              <a:rPr lang="en-US" sz="2500" dirty="0"/>
              <a:t> </a:t>
            </a:r>
            <a:r>
              <a:rPr lang="en-US" sz="2500" dirty="0" err="1"/>
              <a:t>tối</a:t>
            </a:r>
            <a:r>
              <a:rPr lang="en-US" sz="2500" dirty="0"/>
              <a:t> </a:t>
            </a:r>
            <a:r>
              <a:rPr lang="en-US" sz="2500" dirty="0" err="1"/>
              <a:t>ưu</a:t>
            </a:r>
            <a:r>
              <a:rPr lang="en-US" sz="2500" dirty="0"/>
              <a:t> </a:t>
            </a:r>
            <a:r>
              <a:rPr lang="en-US" sz="2500" dirty="0" err="1"/>
              <a:t>của</a:t>
            </a:r>
            <a:r>
              <a:rPr lang="en-US" sz="2500" dirty="0"/>
              <a:t> </a:t>
            </a:r>
            <a:r>
              <a:rPr lang="en-US" sz="2500" dirty="0" err="1"/>
              <a:t>thuật</a:t>
            </a:r>
            <a:r>
              <a:rPr lang="en-US" sz="2500" dirty="0"/>
              <a:t> </a:t>
            </a:r>
            <a:r>
              <a:rPr lang="en-US" sz="2500" dirty="0" err="1"/>
              <a:t>toán</a:t>
            </a:r>
            <a:r>
              <a:rPr lang="en-US" sz="2500" dirty="0"/>
              <a:t> </a:t>
            </a:r>
            <a:r>
              <a:rPr lang="en-US" sz="2500" dirty="0" err="1"/>
              <a:t>tốt</a:t>
            </a:r>
            <a:endParaRPr lang="en-US" sz="2500" dirty="0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FCFDD838-0889-4F33-9D6C-31F01D6C094F}"/>
              </a:ext>
            </a:extLst>
          </p:cNvPr>
          <p:cNvSpPr txBox="1"/>
          <p:nvPr/>
        </p:nvSpPr>
        <p:spPr>
          <a:xfrm>
            <a:off x="13220700" y="2628900"/>
            <a:ext cx="3581400" cy="3610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000" u="sng" dirty="0"/>
              <a:t>Ensemble Voting</a:t>
            </a:r>
            <a:r>
              <a:rPr lang="en-US" sz="2500" dirty="0"/>
              <a:t>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Độ</a:t>
            </a:r>
            <a:r>
              <a:rPr lang="en-US" sz="2500" dirty="0"/>
              <a:t> </a:t>
            </a:r>
            <a:r>
              <a:rPr lang="en-US" sz="2500" dirty="0" err="1"/>
              <a:t>chính</a:t>
            </a:r>
            <a:r>
              <a:rPr lang="en-US" sz="2500" dirty="0"/>
              <a:t> </a:t>
            </a:r>
            <a:r>
              <a:rPr lang="en-US" sz="2500" dirty="0" err="1"/>
              <a:t>xác</a:t>
            </a:r>
            <a:r>
              <a:rPr lang="en-US" sz="2500" dirty="0"/>
              <a:t> </a:t>
            </a:r>
            <a:r>
              <a:rPr lang="en-US" sz="2500" dirty="0" err="1"/>
              <a:t>cao</a:t>
            </a:r>
            <a:endParaRPr lang="en-US" sz="25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Tỉ</a:t>
            </a:r>
            <a:r>
              <a:rPr lang="en-US" sz="2500" dirty="0"/>
              <a:t> </a:t>
            </a:r>
            <a:r>
              <a:rPr lang="en-US" sz="2500" dirty="0" err="1"/>
              <a:t>lệ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r>
              <a:rPr lang="en-US" sz="2500" dirty="0"/>
              <a:t> </a:t>
            </a:r>
            <a:r>
              <a:rPr lang="en-US" sz="2500" dirty="0" err="1"/>
              <a:t>sai</a:t>
            </a:r>
            <a:r>
              <a:rPr lang="en-US" sz="2500" dirty="0"/>
              <a:t> </a:t>
            </a:r>
            <a:r>
              <a:rPr lang="en-US" sz="2500" dirty="0" err="1"/>
              <a:t>thấp</a:t>
            </a:r>
            <a:r>
              <a:rPr lang="en-US" sz="2500" dirty="0"/>
              <a:t> (max 17%)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Tính</a:t>
            </a:r>
            <a:r>
              <a:rPr lang="en-US" sz="2500" dirty="0"/>
              <a:t> </a:t>
            </a:r>
            <a:r>
              <a:rPr lang="en-US" sz="2500" dirty="0" err="1"/>
              <a:t>tối</a:t>
            </a:r>
            <a:r>
              <a:rPr lang="en-US" sz="2500" dirty="0"/>
              <a:t> </a:t>
            </a:r>
            <a:r>
              <a:rPr lang="en-US" sz="2500" dirty="0" err="1"/>
              <a:t>ưu</a:t>
            </a:r>
            <a:r>
              <a:rPr lang="en-US" sz="2500" dirty="0"/>
              <a:t> </a:t>
            </a:r>
            <a:r>
              <a:rPr lang="en-US" sz="2500" dirty="0" err="1"/>
              <a:t>của</a:t>
            </a:r>
            <a:r>
              <a:rPr lang="en-US" sz="2500" dirty="0"/>
              <a:t> </a:t>
            </a:r>
            <a:r>
              <a:rPr lang="en-US" sz="2500" dirty="0" err="1"/>
              <a:t>thuật</a:t>
            </a:r>
            <a:r>
              <a:rPr lang="en-US" sz="2500" dirty="0"/>
              <a:t> </a:t>
            </a:r>
            <a:r>
              <a:rPr lang="en-US" sz="2500" dirty="0" err="1"/>
              <a:t>toán</a:t>
            </a:r>
            <a:r>
              <a:rPr lang="en-US" sz="2500" dirty="0"/>
              <a:t> </a:t>
            </a:r>
            <a:r>
              <a:rPr lang="en-US" sz="2500" dirty="0" err="1"/>
              <a:t>cao</a:t>
            </a:r>
            <a:endParaRPr lang="en-US" sz="2500" dirty="0"/>
          </a:p>
        </p:txBody>
      </p:sp>
      <p:cxnSp>
        <p:nvCxnSpPr>
          <p:cNvPr id="18" name="Đường nối Thẳng 17">
            <a:extLst>
              <a:ext uri="{FF2B5EF4-FFF2-40B4-BE49-F238E27FC236}">
                <a16:creationId xmlns:a16="http://schemas.microsoft.com/office/drawing/2014/main" id="{BEF31724-4B4D-4AE2-A001-DA5BF5CA5092}"/>
              </a:ext>
            </a:extLst>
          </p:cNvPr>
          <p:cNvCxnSpPr/>
          <p:nvPr/>
        </p:nvCxnSpPr>
        <p:spPr>
          <a:xfrm>
            <a:off x="4953000" y="3148714"/>
            <a:ext cx="0" cy="487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Đường nối Thẳng 18">
            <a:extLst>
              <a:ext uri="{FF2B5EF4-FFF2-40B4-BE49-F238E27FC236}">
                <a16:creationId xmlns:a16="http://schemas.microsoft.com/office/drawing/2014/main" id="{1DFAB495-4DFF-408F-B7CB-D3D032093BAD}"/>
              </a:ext>
            </a:extLst>
          </p:cNvPr>
          <p:cNvCxnSpPr/>
          <p:nvPr/>
        </p:nvCxnSpPr>
        <p:spPr>
          <a:xfrm>
            <a:off x="8991600" y="3148714"/>
            <a:ext cx="0" cy="487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Đường nối Thẳng 19">
            <a:extLst>
              <a:ext uri="{FF2B5EF4-FFF2-40B4-BE49-F238E27FC236}">
                <a16:creationId xmlns:a16="http://schemas.microsoft.com/office/drawing/2014/main" id="{F5300E57-CEB9-4C78-92C7-F3049CCA7553}"/>
              </a:ext>
            </a:extLst>
          </p:cNvPr>
          <p:cNvCxnSpPr/>
          <p:nvPr/>
        </p:nvCxnSpPr>
        <p:spPr>
          <a:xfrm>
            <a:off x="13030200" y="3148714"/>
            <a:ext cx="0" cy="487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  <p:bldP spid="15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44168" y="723513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324133" y="723513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84269" y="723513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64234" y="723513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74545" y="866388"/>
            <a:ext cx="46482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70" dirty="0">
                <a:solidFill>
                  <a:srgbClr val="0F0E0D"/>
                </a:solidFill>
                <a:latin typeface="Times New Roman"/>
                <a:cs typeface="Times New Roman"/>
              </a:rPr>
              <a:t>ĐÁNH GIÁ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645051" y="794949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3563600" y="571500"/>
            <a:ext cx="325755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-260" dirty="0">
                <a:solidFill>
                  <a:srgbClr val="0F0E0D"/>
                </a:solidFill>
                <a:latin typeface="Times New Roman"/>
                <a:cs typeface="Times New Roman"/>
              </a:rPr>
              <a:t>4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120" dirty="0">
                <a:solidFill>
                  <a:srgbClr val="0F0E0D"/>
                </a:solidFill>
                <a:latin typeface="Times New Roman"/>
                <a:cs typeface="Times New Roman"/>
              </a:rPr>
              <a:t>5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536F958-F5C7-4B6E-989B-91A7E880BE63}"/>
              </a:ext>
            </a:extLst>
          </p:cNvPr>
          <p:cNvSpPr txBox="1"/>
          <p:nvPr/>
        </p:nvSpPr>
        <p:spPr>
          <a:xfrm>
            <a:off x="4665896" y="3314700"/>
            <a:ext cx="10579230" cy="1186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/>
              <a:t>Qua </a:t>
            </a:r>
            <a:r>
              <a:rPr lang="en-US" sz="2500" dirty="0" err="1"/>
              <a:t>quá</a:t>
            </a:r>
            <a:r>
              <a:rPr lang="en-US" sz="2500" dirty="0"/>
              <a:t> </a:t>
            </a:r>
            <a:r>
              <a:rPr lang="en-US" sz="2500" dirty="0" err="1"/>
              <a:t>trình</a:t>
            </a:r>
            <a:r>
              <a:rPr lang="en-US" sz="2500" dirty="0"/>
              <a:t> </a:t>
            </a:r>
            <a:r>
              <a:rPr lang="en-US" sz="2500" dirty="0" err="1"/>
              <a:t>cài</a:t>
            </a:r>
            <a:r>
              <a:rPr lang="en-US" sz="2500" dirty="0"/>
              <a:t> </a:t>
            </a:r>
            <a:r>
              <a:rPr lang="en-US" sz="2500" dirty="0" err="1"/>
              <a:t>đặt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thuật</a:t>
            </a:r>
            <a:r>
              <a:rPr lang="en-US" sz="2500" dirty="0"/>
              <a:t> </a:t>
            </a:r>
            <a:r>
              <a:rPr lang="en-US" sz="2500" dirty="0" err="1"/>
              <a:t>toán</a:t>
            </a:r>
            <a:r>
              <a:rPr lang="en-US" sz="2500" dirty="0"/>
              <a:t>, </a:t>
            </a:r>
            <a:r>
              <a:rPr lang="en-US" sz="2500" dirty="0" err="1"/>
              <a:t>tìm</a:t>
            </a:r>
            <a:r>
              <a:rPr lang="en-US" sz="2500" dirty="0"/>
              <a:t> ra đ</a:t>
            </a:r>
            <a:r>
              <a:rPr lang="vi-VN" sz="2500" dirty="0"/>
              <a:t>ư</a:t>
            </a:r>
            <a:r>
              <a:rPr lang="en-US" sz="2500" dirty="0" err="1"/>
              <a:t>ợc</a:t>
            </a:r>
            <a:r>
              <a:rPr lang="en-US" sz="2500" dirty="0"/>
              <a:t> </a:t>
            </a:r>
            <a:r>
              <a:rPr lang="en-US" sz="2500" dirty="0" err="1"/>
              <a:t>ba</a:t>
            </a:r>
            <a:r>
              <a:rPr lang="en-US" sz="2500" dirty="0"/>
              <a:t> </a:t>
            </a:r>
            <a:r>
              <a:rPr lang="en-US" sz="2500" dirty="0" err="1"/>
              <a:t>thuật</a:t>
            </a:r>
            <a:r>
              <a:rPr lang="en-US" sz="2500" dirty="0"/>
              <a:t> </a:t>
            </a:r>
            <a:r>
              <a:rPr lang="en-US" sz="2500" dirty="0" err="1"/>
              <a:t>toán</a:t>
            </a:r>
            <a:r>
              <a:rPr lang="en-US" sz="2500" dirty="0"/>
              <a:t> </a:t>
            </a:r>
            <a:r>
              <a:rPr lang="en-US" sz="2500" dirty="0" err="1"/>
              <a:t>phù</a:t>
            </a:r>
            <a:r>
              <a:rPr lang="en-US" sz="2500" dirty="0"/>
              <a:t> </a:t>
            </a:r>
            <a:r>
              <a:rPr lang="en-US" sz="2500" dirty="0" err="1"/>
              <a:t>hợp</a:t>
            </a:r>
            <a:r>
              <a:rPr lang="en-US" sz="2500" dirty="0"/>
              <a:t> </a:t>
            </a:r>
            <a:r>
              <a:rPr lang="en-US" sz="2500" dirty="0" err="1"/>
              <a:t>với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 </a:t>
            </a:r>
            <a:r>
              <a:rPr lang="en-US" sz="2500" dirty="0" err="1"/>
              <a:t>trong</a:t>
            </a:r>
            <a:r>
              <a:rPr lang="en-US" sz="2500" dirty="0"/>
              <a:t> </a:t>
            </a:r>
            <a:r>
              <a:rPr lang="en-US" sz="2500" dirty="0" err="1"/>
              <a:t>tổng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4 </a:t>
            </a:r>
            <a:r>
              <a:rPr lang="en-US" sz="2500" dirty="0" err="1"/>
              <a:t>thuật</a:t>
            </a:r>
            <a:r>
              <a:rPr lang="en-US" sz="2500" dirty="0"/>
              <a:t> </a:t>
            </a:r>
            <a:r>
              <a:rPr lang="en-US" sz="2500" dirty="0" err="1"/>
              <a:t>toán</a:t>
            </a:r>
            <a:r>
              <a:rPr lang="en-US" sz="2500" dirty="0"/>
              <a:t>.</a:t>
            </a: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0FB11B5A-780F-4A62-871A-9354A8BCC0A9}"/>
              </a:ext>
            </a:extLst>
          </p:cNvPr>
          <p:cNvSpPr txBox="1"/>
          <p:nvPr/>
        </p:nvSpPr>
        <p:spPr>
          <a:xfrm>
            <a:off x="4665896" y="4991100"/>
            <a:ext cx="10579230" cy="1186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thuật</a:t>
            </a:r>
            <a:r>
              <a:rPr lang="en-US" sz="2500" dirty="0"/>
              <a:t> </a:t>
            </a:r>
            <a:r>
              <a:rPr lang="en-US" sz="2500" dirty="0" err="1"/>
              <a:t>toán</a:t>
            </a:r>
            <a:r>
              <a:rPr lang="en-US" sz="2500" dirty="0"/>
              <a:t> </a:t>
            </a:r>
            <a:r>
              <a:rPr lang="en-US" sz="2500" dirty="0" err="1"/>
              <a:t>thật</a:t>
            </a:r>
            <a:r>
              <a:rPr lang="en-US" sz="2500" dirty="0"/>
              <a:t> </a:t>
            </a:r>
            <a:r>
              <a:rPr lang="en-US" sz="2500" dirty="0" err="1"/>
              <a:t>sự</a:t>
            </a:r>
            <a:r>
              <a:rPr lang="en-US" sz="2500" dirty="0"/>
              <a:t> </a:t>
            </a:r>
            <a:r>
              <a:rPr lang="en-US" sz="2500" dirty="0" err="1"/>
              <a:t>phù</a:t>
            </a:r>
            <a:r>
              <a:rPr lang="en-US" sz="2500" dirty="0"/>
              <a:t> </a:t>
            </a:r>
            <a:r>
              <a:rPr lang="en-US" sz="2500" dirty="0" err="1"/>
              <a:t>hợp</a:t>
            </a:r>
            <a:r>
              <a:rPr lang="en-US" sz="2500" dirty="0"/>
              <a:t> </a:t>
            </a:r>
            <a:r>
              <a:rPr lang="en-US" sz="2500" dirty="0" err="1"/>
              <a:t>gồm</a:t>
            </a:r>
            <a:r>
              <a:rPr lang="en-US" sz="2500" dirty="0"/>
              <a:t> Random Forest, K – Nearest Neighbors </a:t>
            </a:r>
            <a:r>
              <a:rPr lang="en-US" sz="2500" dirty="0" err="1"/>
              <a:t>và</a:t>
            </a:r>
            <a:r>
              <a:rPr lang="en-US" sz="2500" dirty="0"/>
              <a:t> Ensemble Voting</a:t>
            </a:r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304B9DC9-5B71-43F0-A03D-7D673C459731}"/>
              </a:ext>
            </a:extLst>
          </p:cNvPr>
          <p:cNvSpPr txBox="1"/>
          <p:nvPr/>
        </p:nvSpPr>
        <p:spPr>
          <a:xfrm>
            <a:off x="4665896" y="6667500"/>
            <a:ext cx="10579230" cy="1186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Trong</a:t>
            </a:r>
            <a:r>
              <a:rPr lang="en-US" sz="2500" dirty="0"/>
              <a:t> </a:t>
            </a:r>
            <a:r>
              <a:rPr lang="en-US" sz="2500" dirty="0" err="1"/>
              <a:t>đó</a:t>
            </a:r>
            <a:r>
              <a:rPr lang="en-US" sz="2500" dirty="0"/>
              <a:t>, </a:t>
            </a:r>
            <a:r>
              <a:rPr lang="en-US" sz="2500" dirty="0" err="1"/>
              <a:t>phù</a:t>
            </a:r>
            <a:r>
              <a:rPr lang="en-US" sz="2500" dirty="0"/>
              <a:t> </a:t>
            </a:r>
            <a:r>
              <a:rPr lang="en-US" sz="2500" dirty="0" err="1"/>
              <a:t>hợp</a:t>
            </a:r>
            <a:r>
              <a:rPr lang="en-US" sz="2500" dirty="0"/>
              <a:t> </a:t>
            </a:r>
            <a:r>
              <a:rPr lang="en-US" sz="2500" dirty="0" err="1"/>
              <a:t>nhất</a:t>
            </a:r>
            <a:r>
              <a:rPr lang="en-US" sz="2500" dirty="0"/>
              <a:t> </a:t>
            </a:r>
            <a:r>
              <a:rPr lang="en-US" sz="2500" dirty="0" err="1"/>
              <a:t>là</a:t>
            </a:r>
            <a:r>
              <a:rPr lang="en-US" sz="2500" dirty="0"/>
              <a:t> </a:t>
            </a:r>
            <a:r>
              <a:rPr lang="en-US" sz="2500" dirty="0" err="1"/>
              <a:t>thuật</a:t>
            </a:r>
            <a:r>
              <a:rPr lang="en-US" sz="2500" dirty="0"/>
              <a:t> </a:t>
            </a:r>
            <a:r>
              <a:rPr lang="en-US" sz="2500" dirty="0" err="1"/>
              <a:t>toán</a:t>
            </a:r>
            <a:r>
              <a:rPr lang="en-US" sz="2500" dirty="0"/>
              <a:t> K - Nearest Neighbors </a:t>
            </a:r>
            <a:r>
              <a:rPr lang="en-US" sz="2500" dirty="0" err="1"/>
              <a:t>với</a:t>
            </a:r>
            <a:r>
              <a:rPr lang="en-US" sz="2500" dirty="0"/>
              <a:t> </a:t>
            </a:r>
            <a:r>
              <a:rPr lang="en-US" sz="2500" dirty="0" err="1"/>
              <a:t>tỉ</a:t>
            </a:r>
            <a:r>
              <a:rPr lang="en-US" sz="2500" dirty="0"/>
              <a:t> </a:t>
            </a:r>
            <a:r>
              <a:rPr lang="en-US" sz="2500" dirty="0" err="1"/>
              <a:t>lệ</a:t>
            </a:r>
            <a:r>
              <a:rPr lang="en-US" sz="2500" dirty="0"/>
              <a:t> </a:t>
            </a:r>
            <a:r>
              <a:rPr lang="en-US" sz="2500" dirty="0" err="1"/>
              <a:t>phân</a:t>
            </a:r>
            <a:r>
              <a:rPr lang="en-US" sz="2500" dirty="0"/>
              <a:t> </a:t>
            </a:r>
            <a:r>
              <a:rPr lang="en-US" sz="2500" dirty="0" err="1"/>
              <a:t>lớp</a:t>
            </a:r>
            <a:r>
              <a:rPr lang="en-US" sz="2500" dirty="0"/>
              <a:t> </a:t>
            </a:r>
            <a:r>
              <a:rPr lang="en-US" sz="2500" dirty="0" err="1"/>
              <a:t>sai</a:t>
            </a:r>
            <a:r>
              <a:rPr lang="en-US" sz="2500" dirty="0"/>
              <a:t> </a:t>
            </a:r>
            <a:r>
              <a:rPr lang="en-US" sz="2500" dirty="0" err="1"/>
              <a:t>chỉ</a:t>
            </a:r>
            <a:r>
              <a:rPr lang="en-US" sz="2500" dirty="0"/>
              <a:t> ở 1.56%</a:t>
            </a:r>
          </a:p>
        </p:txBody>
      </p:sp>
      <p:grpSp>
        <p:nvGrpSpPr>
          <p:cNvPr id="22" name="object 8">
            <a:extLst>
              <a:ext uri="{FF2B5EF4-FFF2-40B4-BE49-F238E27FC236}">
                <a16:creationId xmlns:a16="http://schemas.microsoft.com/office/drawing/2014/main" id="{0D6803E2-42B9-4604-BB95-0E5C81440800}"/>
              </a:ext>
            </a:extLst>
          </p:cNvPr>
          <p:cNvGrpSpPr/>
          <p:nvPr/>
        </p:nvGrpSpPr>
        <p:grpSpPr>
          <a:xfrm>
            <a:off x="2433274" y="6819901"/>
            <a:ext cx="1524000" cy="1186864"/>
            <a:chOff x="11826666" y="3495195"/>
            <a:chExt cx="2256790" cy="1552575"/>
          </a:xfrm>
        </p:grpSpPr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FC420F70-DFD0-46F8-AC30-04987B9A5D35}"/>
                </a:ext>
              </a:extLst>
            </p:cNvPr>
            <p:cNvSpPr/>
            <p:nvPr/>
          </p:nvSpPr>
          <p:spPr>
            <a:xfrm>
              <a:off x="12548175" y="3760902"/>
              <a:ext cx="1457325" cy="1195070"/>
            </a:xfrm>
            <a:custGeom>
              <a:avLst/>
              <a:gdLst/>
              <a:ahLst/>
              <a:cxnLst/>
              <a:rect l="l" t="t" r="r" b="b"/>
              <a:pathLst>
                <a:path w="1457325" h="1195070">
                  <a:moveTo>
                    <a:pt x="1037557" y="1194691"/>
                  </a:moveTo>
                  <a:lnTo>
                    <a:pt x="706296" y="852641"/>
                  </a:lnTo>
                  <a:lnTo>
                    <a:pt x="0" y="852641"/>
                  </a:lnTo>
                  <a:lnTo>
                    <a:pt x="0" y="620159"/>
                  </a:lnTo>
                  <a:lnTo>
                    <a:pt x="625266" y="620153"/>
                  </a:lnTo>
                  <a:lnTo>
                    <a:pt x="625266" y="5891"/>
                  </a:lnTo>
                  <a:lnTo>
                    <a:pt x="631475" y="0"/>
                  </a:lnTo>
                  <a:lnTo>
                    <a:pt x="1446123" y="0"/>
                  </a:lnTo>
                  <a:lnTo>
                    <a:pt x="1456989" y="852641"/>
                  </a:lnTo>
                  <a:lnTo>
                    <a:pt x="1037557" y="852641"/>
                  </a:lnTo>
                  <a:lnTo>
                    <a:pt x="1037557" y="1194691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0">
              <a:extLst>
                <a:ext uri="{FF2B5EF4-FFF2-40B4-BE49-F238E27FC236}">
                  <a16:creationId xmlns:a16="http://schemas.microsoft.com/office/drawing/2014/main" id="{3F5AB91F-EDAB-40DD-81B8-0048D2549CDE}"/>
                </a:ext>
              </a:extLst>
            </p:cNvPr>
            <p:cNvSpPr/>
            <p:nvPr/>
          </p:nvSpPr>
          <p:spPr>
            <a:xfrm>
              <a:off x="11848082" y="3512584"/>
              <a:ext cx="1336040" cy="1176020"/>
            </a:xfrm>
            <a:custGeom>
              <a:avLst/>
              <a:gdLst/>
              <a:ahLst/>
              <a:cxnLst/>
              <a:rect l="l" t="t" r="r" b="b"/>
              <a:pathLst>
                <a:path w="1336040" h="1176020">
                  <a:moveTo>
                    <a:pt x="308907" y="1175453"/>
                  </a:moveTo>
                  <a:lnTo>
                    <a:pt x="308914" y="855124"/>
                  </a:lnTo>
                  <a:lnTo>
                    <a:pt x="0" y="855124"/>
                  </a:lnTo>
                  <a:lnTo>
                    <a:pt x="1" y="0"/>
                  </a:lnTo>
                  <a:lnTo>
                    <a:pt x="1335599" y="4"/>
                  </a:lnTo>
                  <a:lnTo>
                    <a:pt x="1335599" y="855441"/>
                  </a:lnTo>
                  <a:lnTo>
                    <a:pt x="584906" y="855441"/>
                  </a:lnTo>
                  <a:lnTo>
                    <a:pt x="308907" y="117545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1">
              <a:extLst>
                <a:ext uri="{FF2B5EF4-FFF2-40B4-BE49-F238E27FC236}">
                  <a16:creationId xmlns:a16="http://schemas.microsoft.com/office/drawing/2014/main" id="{BBFC69D4-4CED-455A-8513-610B851DE304}"/>
                </a:ext>
              </a:extLst>
            </p:cNvPr>
            <p:cNvSpPr/>
            <p:nvPr/>
          </p:nvSpPr>
          <p:spPr>
            <a:xfrm>
              <a:off x="11826666" y="3495195"/>
              <a:ext cx="2256790" cy="1552575"/>
            </a:xfrm>
            <a:custGeom>
              <a:avLst/>
              <a:gdLst/>
              <a:ahLst/>
              <a:cxnLst/>
              <a:rect l="l" t="t" r="r" b="b"/>
              <a:pathLst>
                <a:path w="2256790" h="1552575">
                  <a:moveTo>
                    <a:pt x="331261" y="1210217"/>
                  </a:moveTo>
                  <a:lnTo>
                    <a:pt x="324430" y="1210217"/>
                  </a:lnTo>
                  <a:lnTo>
                    <a:pt x="322257" y="1209906"/>
                  </a:lnTo>
                  <a:lnTo>
                    <a:pt x="320394" y="1209285"/>
                  </a:lnTo>
                  <a:lnTo>
                    <a:pt x="313564" y="1206802"/>
                  </a:lnTo>
                  <a:lnTo>
                    <a:pt x="309223" y="1200284"/>
                  </a:lnTo>
                  <a:lnTo>
                    <a:pt x="309223" y="890204"/>
                  </a:lnTo>
                  <a:lnTo>
                    <a:pt x="7761" y="890204"/>
                  </a:lnTo>
                  <a:lnTo>
                    <a:pt x="0" y="882445"/>
                  </a:lnTo>
                  <a:lnTo>
                    <a:pt x="0" y="7759"/>
                  </a:lnTo>
                  <a:lnTo>
                    <a:pt x="7761" y="0"/>
                  </a:lnTo>
                  <a:lnTo>
                    <a:pt x="1362299" y="0"/>
                  </a:lnTo>
                  <a:lnTo>
                    <a:pt x="1370060" y="7759"/>
                  </a:lnTo>
                  <a:lnTo>
                    <a:pt x="1370060" y="34453"/>
                  </a:lnTo>
                  <a:lnTo>
                    <a:pt x="34467" y="34453"/>
                  </a:lnTo>
                  <a:lnTo>
                    <a:pt x="34467" y="855124"/>
                  </a:lnTo>
                  <a:lnTo>
                    <a:pt x="335924" y="855130"/>
                  </a:lnTo>
                  <a:lnTo>
                    <a:pt x="343679" y="862884"/>
                  </a:lnTo>
                  <a:lnTo>
                    <a:pt x="343679" y="1146270"/>
                  </a:lnTo>
                  <a:lnTo>
                    <a:pt x="389362" y="1146270"/>
                  </a:lnTo>
                  <a:lnTo>
                    <a:pt x="339333" y="1204319"/>
                  </a:lnTo>
                  <a:lnTo>
                    <a:pt x="335917" y="1208044"/>
                  </a:lnTo>
                  <a:lnTo>
                    <a:pt x="331261" y="1210217"/>
                  </a:lnTo>
                  <a:close/>
                </a:path>
                <a:path w="2256790" h="1552575">
                  <a:moveTo>
                    <a:pt x="389362" y="1146270"/>
                  </a:moveTo>
                  <a:lnTo>
                    <a:pt x="343679" y="1146270"/>
                  </a:lnTo>
                  <a:lnTo>
                    <a:pt x="589253" y="861332"/>
                  </a:lnTo>
                  <a:lnTo>
                    <a:pt x="592358" y="857607"/>
                  </a:lnTo>
                  <a:lnTo>
                    <a:pt x="597325" y="855434"/>
                  </a:lnTo>
                  <a:lnTo>
                    <a:pt x="602292" y="855434"/>
                  </a:lnTo>
                  <a:lnTo>
                    <a:pt x="602298" y="855130"/>
                  </a:lnTo>
                  <a:lnTo>
                    <a:pt x="1335605" y="855130"/>
                  </a:lnTo>
                  <a:lnTo>
                    <a:pt x="1335605" y="34459"/>
                  </a:lnTo>
                  <a:lnTo>
                    <a:pt x="34467" y="34453"/>
                  </a:lnTo>
                  <a:lnTo>
                    <a:pt x="1370060" y="34453"/>
                  </a:lnTo>
                  <a:lnTo>
                    <a:pt x="1370060" y="322805"/>
                  </a:lnTo>
                  <a:lnTo>
                    <a:pt x="2237175" y="322805"/>
                  </a:lnTo>
                  <a:lnTo>
                    <a:pt x="2244937" y="330565"/>
                  </a:lnTo>
                  <a:lnTo>
                    <a:pt x="2244937" y="339883"/>
                  </a:lnTo>
                  <a:lnTo>
                    <a:pt x="2245163" y="356638"/>
                  </a:lnTo>
                  <a:lnTo>
                    <a:pt x="1370060" y="356638"/>
                  </a:lnTo>
                  <a:lnTo>
                    <a:pt x="1370060" y="544113"/>
                  </a:lnTo>
                  <a:lnTo>
                    <a:pt x="1999984" y="544113"/>
                  </a:lnTo>
                  <a:lnTo>
                    <a:pt x="2007745" y="551873"/>
                  </a:lnTo>
                  <a:lnTo>
                    <a:pt x="2007745" y="571117"/>
                  </a:lnTo>
                  <a:lnTo>
                    <a:pt x="1999984" y="578877"/>
                  </a:lnTo>
                  <a:lnTo>
                    <a:pt x="1370060" y="578877"/>
                  </a:lnTo>
                  <a:lnTo>
                    <a:pt x="1370060" y="726623"/>
                  </a:lnTo>
                  <a:lnTo>
                    <a:pt x="1999984" y="726623"/>
                  </a:lnTo>
                  <a:lnTo>
                    <a:pt x="2007745" y="734382"/>
                  </a:lnTo>
                  <a:lnTo>
                    <a:pt x="2007745" y="753627"/>
                  </a:lnTo>
                  <a:lnTo>
                    <a:pt x="1999984" y="761386"/>
                  </a:lnTo>
                  <a:lnTo>
                    <a:pt x="1370060" y="761386"/>
                  </a:lnTo>
                  <a:lnTo>
                    <a:pt x="1370060" y="882128"/>
                  </a:lnTo>
                  <a:lnTo>
                    <a:pt x="1362299" y="889888"/>
                  </a:lnTo>
                  <a:lnTo>
                    <a:pt x="798814" y="889888"/>
                  </a:lnTo>
                  <a:lnTo>
                    <a:pt x="798814" y="890204"/>
                  </a:lnTo>
                  <a:lnTo>
                    <a:pt x="610054" y="890204"/>
                  </a:lnTo>
                  <a:lnTo>
                    <a:pt x="389362" y="1146270"/>
                  </a:lnTo>
                  <a:close/>
                </a:path>
                <a:path w="2256790" h="1552575">
                  <a:moveTo>
                    <a:pt x="1139395" y="274701"/>
                  </a:moveTo>
                  <a:lnTo>
                    <a:pt x="248995" y="274701"/>
                  </a:lnTo>
                  <a:lnTo>
                    <a:pt x="239678" y="274384"/>
                  </a:lnTo>
                  <a:lnTo>
                    <a:pt x="231916" y="266941"/>
                  </a:lnTo>
                  <a:lnTo>
                    <a:pt x="231913" y="247700"/>
                  </a:lnTo>
                  <a:lnTo>
                    <a:pt x="239675" y="239940"/>
                  </a:lnTo>
                  <a:lnTo>
                    <a:pt x="1139395" y="239940"/>
                  </a:lnTo>
                  <a:lnTo>
                    <a:pt x="1147156" y="247700"/>
                  </a:lnTo>
                  <a:lnTo>
                    <a:pt x="1147156" y="266941"/>
                  </a:lnTo>
                  <a:lnTo>
                    <a:pt x="1139395" y="274701"/>
                  </a:lnTo>
                  <a:close/>
                </a:path>
                <a:path w="2256790" h="1552575">
                  <a:moveTo>
                    <a:pt x="1836682" y="1492355"/>
                  </a:moveTo>
                  <a:lnTo>
                    <a:pt x="1801910" y="1492355"/>
                  </a:lnTo>
                  <a:lnTo>
                    <a:pt x="1801910" y="1183206"/>
                  </a:lnTo>
                  <a:lnTo>
                    <a:pt x="1809672" y="1175447"/>
                  </a:lnTo>
                  <a:lnTo>
                    <a:pt x="1819296" y="1175447"/>
                  </a:lnTo>
                  <a:lnTo>
                    <a:pt x="1819296" y="1174826"/>
                  </a:lnTo>
                  <a:lnTo>
                    <a:pt x="2221031" y="1174826"/>
                  </a:lnTo>
                  <a:lnTo>
                    <a:pt x="2210476" y="356638"/>
                  </a:lnTo>
                  <a:lnTo>
                    <a:pt x="2245163" y="356638"/>
                  </a:lnTo>
                  <a:lnTo>
                    <a:pt x="2256303" y="1183206"/>
                  </a:lnTo>
                  <a:lnTo>
                    <a:pt x="2256424" y="1196870"/>
                  </a:lnTo>
                  <a:lnTo>
                    <a:pt x="2254561" y="1201215"/>
                  </a:lnTo>
                  <a:lnTo>
                    <a:pt x="2251457" y="1204629"/>
                  </a:lnTo>
                  <a:lnTo>
                    <a:pt x="2248041" y="1208044"/>
                  </a:lnTo>
                  <a:lnTo>
                    <a:pt x="2243695" y="1209906"/>
                  </a:lnTo>
                  <a:lnTo>
                    <a:pt x="1836682" y="1209906"/>
                  </a:lnTo>
                  <a:lnTo>
                    <a:pt x="1836682" y="1492355"/>
                  </a:lnTo>
                  <a:close/>
                </a:path>
                <a:path w="2256790" h="1552575">
                  <a:moveTo>
                    <a:pt x="1139395" y="448519"/>
                  </a:moveTo>
                  <a:lnTo>
                    <a:pt x="248995" y="448519"/>
                  </a:lnTo>
                  <a:lnTo>
                    <a:pt x="239678" y="448209"/>
                  </a:lnTo>
                  <a:lnTo>
                    <a:pt x="231916" y="440760"/>
                  </a:lnTo>
                  <a:lnTo>
                    <a:pt x="231913" y="421515"/>
                  </a:lnTo>
                  <a:lnTo>
                    <a:pt x="239675" y="413756"/>
                  </a:lnTo>
                  <a:lnTo>
                    <a:pt x="1139395" y="413756"/>
                  </a:lnTo>
                  <a:lnTo>
                    <a:pt x="1147156" y="421515"/>
                  </a:lnTo>
                  <a:lnTo>
                    <a:pt x="1147156" y="440760"/>
                  </a:lnTo>
                  <a:lnTo>
                    <a:pt x="1139395" y="448519"/>
                  </a:lnTo>
                  <a:close/>
                </a:path>
                <a:path w="2256790" h="1552575">
                  <a:moveTo>
                    <a:pt x="719336" y="622338"/>
                  </a:moveTo>
                  <a:lnTo>
                    <a:pt x="239371" y="622338"/>
                  </a:lnTo>
                  <a:lnTo>
                    <a:pt x="231609" y="614578"/>
                  </a:lnTo>
                  <a:lnTo>
                    <a:pt x="231609" y="595334"/>
                  </a:lnTo>
                  <a:lnTo>
                    <a:pt x="239371" y="587574"/>
                  </a:lnTo>
                  <a:lnTo>
                    <a:pt x="719333" y="587574"/>
                  </a:lnTo>
                  <a:lnTo>
                    <a:pt x="727094" y="595334"/>
                  </a:lnTo>
                  <a:lnTo>
                    <a:pt x="727097" y="604956"/>
                  </a:lnTo>
                  <a:lnTo>
                    <a:pt x="727097" y="614578"/>
                  </a:lnTo>
                  <a:lnTo>
                    <a:pt x="719336" y="622338"/>
                  </a:lnTo>
                  <a:close/>
                </a:path>
                <a:path w="2256790" h="1552575">
                  <a:moveTo>
                    <a:pt x="1821469" y="1552577"/>
                  </a:moveTo>
                  <a:lnTo>
                    <a:pt x="1814639" y="1552577"/>
                  </a:lnTo>
                  <a:lnTo>
                    <a:pt x="1810293" y="1550714"/>
                  </a:lnTo>
                  <a:lnTo>
                    <a:pt x="1806878" y="1547300"/>
                  </a:lnTo>
                  <a:lnTo>
                    <a:pt x="1480894" y="1210527"/>
                  </a:lnTo>
                  <a:lnTo>
                    <a:pt x="772114" y="1210527"/>
                  </a:lnTo>
                  <a:lnTo>
                    <a:pt x="764352" y="1202767"/>
                  </a:lnTo>
                  <a:lnTo>
                    <a:pt x="764352" y="890204"/>
                  </a:lnTo>
                  <a:lnTo>
                    <a:pt x="798814" y="890204"/>
                  </a:lnTo>
                  <a:lnTo>
                    <a:pt x="798814" y="1175447"/>
                  </a:lnTo>
                  <a:lnTo>
                    <a:pt x="1492692" y="1175447"/>
                  </a:lnTo>
                  <a:lnTo>
                    <a:pt x="1497349" y="1177309"/>
                  </a:lnTo>
                  <a:lnTo>
                    <a:pt x="1500453" y="1180723"/>
                  </a:lnTo>
                  <a:lnTo>
                    <a:pt x="1801910" y="1492355"/>
                  </a:lnTo>
                  <a:lnTo>
                    <a:pt x="1836682" y="1492355"/>
                  </a:lnTo>
                  <a:lnTo>
                    <a:pt x="1836682" y="1542334"/>
                  </a:lnTo>
                  <a:lnTo>
                    <a:pt x="1832335" y="1548852"/>
                  </a:lnTo>
                  <a:lnTo>
                    <a:pt x="1825816" y="1551335"/>
                  </a:lnTo>
                  <a:lnTo>
                    <a:pt x="1823642" y="1552266"/>
                  </a:lnTo>
                  <a:lnTo>
                    <a:pt x="1821469" y="1552577"/>
                  </a:lnTo>
                  <a:close/>
                </a:path>
                <a:path w="2256790" h="1552575">
                  <a:moveTo>
                    <a:pt x="1999984" y="954759"/>
                  </a:moveTo>
                  <a:lnTo>
                    <a:pt x="1459162" y="954759"/>
                  </a:lnTo>
                  <a:lnTo>
                    <a:pt x="1451401" y="947000"/>
                  </a:lnTo>
                  <a:lnTo>
                    <a:pt x="1451401" y="927755"/>
                  </a:lnTo>
                  <a:lnTo>
                    <a:pt x="1459162" y="919996"/>
                  </a:lnTo>
                  <a:lnTo>
                    <a:pt x="1999984" y="919996"/>
                  </a:lnTo>
                  <a:lnTo>
                    <a:pt x="2007745" y="927755"/>
                  </a:lnTo>
                  <a:lnTo>
                    <a:pt x="2007745" y="947000"/>
                  </a:lnTo>
                  <a:lnTo>
                    <a:pt x="1999984" y="954759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8">
            <a:extLst>
              <a:ext uri="{FF2B5EF4-FFF2-40B4-BE49-F238E27FC236}">
                <a16:creationId xmlns:a16="http://schemas.microsoft.com/office/drawing/2014/main" id="{50499C6E-6288-4CB4-B8AF-8741139B07E5}"/>
              </a:ext>
            </a:extLst>
          </p:cNvPr>
          <p:cNvGrpSpPr/>
          <p:nvPr/>
        </p:nvGrpSpPr>
        <p:grpSpPr>
          <a:xfrm>
            <a:off x="2433274" y="5143500"/>
            <a:ext cx="1524000" cy="1186864"/>
            <a:chOff x="11826666" y="3495195"/>
            <a:chExt cx="2256790" cy="1552575"/>
          </a:xfrm>
        </p:grpSpPr>
        <p:sp>
          <p:nvSpPr>
            <p:cNvPr id="27" name="object 9">
              <a:extLst>
                <a:ext uri="{FF2B5EF4-FFF2-40B4-BE49-F238E27FC236}">
                  <a16:creationId xmlns:a16="http://schemas.microsoft.com/office/drawing/2014/main" id="{AF3AAA9D-8337-4F22-897F-7CD45C514A16}"/>
                </a:ext>
              </a:extLst>
            </p:cNvPr>
            <p:cNvSpPr/>
            <p:nvPr/>
          </p:nvSpPr>
          <p:spPr>
            <a:xfrm>
              <a:off x="12548175" y="3760902"/>
              <a:ext cx="1457325" cy="1195070"/>
            </a:xfrm>
            <a:custGeom>
              <a:avLst/>
              <a:gdLst/>
              <a:ahLst/>
              <a:cxnLst/>
              <a:rect l="l" t="t" r="r" b="b"/>
              <a:pathLst>
                <a:path w="1457325" h="1195070">
                  <a:moveTo>
                    <a:pt x="1037557" y="1194691"/>
                  </a:moveTo>
                  <a:lnTo>
                    <a:pt x="706296" y="852641"/>
                  </a:lnTo>
                  <a:lnTo>
                    <a:pt x="0" y="852641"/>
                  </a:lnTo>
                  <a:lnTo>
                    <a:pt x="0" y="620159"/>
                  </a:lnTo>
                  <a:lnTo>
                    <a:pt x="625266" y="620153"/>
                  </a:lnTo>
                  <a:lnTo>
                    <a:pt x="625266" y="5891"/>
                  </a:lnTo>
                  <a:lnTo>
                    <a:pt x="631475" y="0"/>
                  </a:lnTo>
                  <a:lnTo>
                    <a:pt x="1446123" y="0"/>
                  </a:lnTo>
                  <a:lnTo>
                    <a:pt x="1456989" y="852641"/>
                  </a:lnTo>
                  <a:lnTo>
                    <a:pt x="1037557" y="852641"/>
                  </a:lnTo>
                  <a:lnTo>
                    <a:pt x="1037557" y="1194691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0">
              <a:extLst>
                <a:ext uri="{FF2B5EF4-FFF2-40B4-BE49-F238E27FC236}">
                  <a16:creationId xmlns:a16="http://schemas.microsoft.com/office/drawing/2014/main" id="{47AED96A-F96A-44E1-A41A-03A86547853C}"/>
                </a:ext>
              </a:extLst>
            </p:cNvPr>
            <p:cNvSpPr/>
            <p:nvPr/>
          </p:nvSpPr>
          <p:spPr>
            <a:xfrm>
              <a:off x="11848082" y="3512584"/>
              <a:ext cx="1336040" cy="1176020"/>
            </a:xfrm>
            <a:custGeom>
              <a:avLst/>
              <a:gdLst/>
              <a:ahLst/>
              <a:cxnLst/>
              <a:rect l="l" t="t" r="r" b="b"/>
              <a:pathLst>
                <a:path w="1336040" h="1176020">
                  <a:moveTo>
                    <a:pt x="308907" y="1175453"/>
                  </a:moveTo>
                  <a:lnTo>
                    <a:pt x="308914" y="855124"/>
                  </a:lnTo>
                  <a:lnTo>
                    <a:pt x="0" y="855124"/>
                  </a:lnTo>
                  <a:lnTo>
                    <a:pt x="1" y="0"/>
                  </a:lnTo>
                  <a:lnTo>
                    <a:pt x="1335599" y="4"/>
                  </a:lnTo>
                  <a:lnTo>
                    <a:pt x="1335599" y="855441"/>
                  </a:lnTo>
                  <a:lnTo>
                    <a:pt x="584906" y="855441"/>
                  </a:lnTo>
                  <a:lnTo>
                    <a:pt x="308907" y="117545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1">
              <a:extLst>
                <a:ext uri="{FF2B5EF4-FFF2-40B4-BE49-F238E27FC236}">
                  <a16:creationId xmlns:a16="http://schemas.microsoft.com/office/drawing/2014/main" id="{51EB1EE3-0FB0-4C6F-8FE4-29BEAC0FADE1}"/>
                </a:ext>
              </a:extLst>
            </p:cNvPr>
            <p:cNvSpPr/>
            <p:nvPr/>
          </p:nvSpPr>
          <p:spPr>
            <a:xfrm>
              <a:off x="11826666" y="3495195"/>
              <a:ext cx="2256790" cy="1552575"/>
            </a:xfrm>
            <a:custGeom>
              <a:avLst/>
              <a:gdLst/>
              <a:ahLst/>
              <a:cxnLst/>
              <a:rect l="l" t="t" r="r" b="b"/>
              <a:pathLst>
                <a:path w="2256790" h="1552575">
                  <a:moveTo>
                    <a:pt x="331261" y="1210217"/>
                  </a:moveTo>
                  <a:lnTo>
                    <a:pt x="324430" y="1210217"/>
                  </a:lnTo>
                  <a:lnTo>
                    <a:pt x="322257" y="1209906"/>
                  </a:lnTo>
                  <a:lnTo>
                    <a:pt x="320394" y="1209285"/>
                  </a:lnTo>
                  <a:lnTo>
                    <a:pt x="313564" y="1206802"/>
                  </a:lnTo>
                  <a:lnTo>
                    <a:pt x="309223" y="1200284"/>
                  </a:lnTo>
                  <a:lnTo>
                    <a:pt x="309223" y="890204"/>
                  </a:lnTo>
                  <a:lnTo>
                    <a:pt x="7761" y="890204"/>
                  </a:lnTo>
                  <a:lnTo>
                    <a:pt x="0" y="882445"/>
                  </a:lnTo>
                  <a:lnTo>
                    <a:pt x="0" y="7759"/>
                  </a:lnTo>
                  <a:lnTo>
                    <a:pt x="7761" y="0"/>
                  </a:lnTo>
                  <a:lnTo>
                    <a:pt x="1362299" y="0"/>
                  </a:lnTo>
                  <a:lnTo>
                    <a:pt x="1370060" y="7759"/>
                  </a:lnTo>
                  <a:lnTo>
                    <a:pt x="1370060" y="34453"/>
                  </a:lnTo>
                  <a:lnTo>
                    <a:pt x="34467" y="34453"/>
                  </a:lnTo>
                  <a:lnTo>
                    <a:pt x="34467" y="855124"/>
                  </a:lnTo>
                  <a:lnTo>
                    <a:pt x="335924" y="855130"/>
                  </a:lnTo>
                  <a:lnTo>
                    <a:pt x="343679" y="862884"/>
                  </a:lnTo>
                  <a:lnTo>
                    <a:pt x="343679" y="1146270"/>
                  </a:lnTo>
                  <a:lnTo>
                    <a:pt x="389362" y="1146270"/>
                  </a:lnTo>
                  <a:lnTo>
                    <a:pt x="339333" y="1204319"/>
                  </a:lnTo>
                  <a:lnTo>
                    <a:pt x="335917" y="1208044"/>
                  </a:lnTo>
                  <a:lnTo>
                    <a:pt x="331261" y="1210217"/>
                  </a:lnTo>
                  <a:close/>
                </a:path>
                <a:path w="2256790" h="1552575">
                  <a:moveTo>
                    <a:pt x="389362" y="1146270"/>
                  </a:moveTo>
                  <a:lnTo>
                    <a:pt x="343679" y="1146270"/>
                  </a:lnTo>
                  <a:lnTo>
                    <a:pt x="589253" y="861332"/>
                  </a:lnTo>
                  <a:lnTo>
                    <a:pt x="592358" y="857607"/>
                  </a:lnTo>
                  <a:lnTo>
                    <a:pt x="597325" y="855434"/>
                  </a:lnTo>
                  <a:lnTo>
                    <a:pt x="602292" y="855434"/>
                  </a:lnTo>
                  <a:lnTo>
                    <a:pt x="602298" y="855130"/>
                  </a:lnTo>
                  <a:lnTo>
                    <a:pt x="1335605" y="855130"/>
                  </a:lnTo>
                  <a:lnTo>
                    <a:pt x="1335605" y="34459"/>
                  </a:lnTo>
                  <a:lnTo>
                    <a:pt x="34467" y="34453"/>
                  </a:lnTo>
                  <a:lnTo>
                    <a:pt x="1370060" y="34453"/>
                  </a:lnTo>
                  <a:lnTo>
                    <a:pt x="1370060" y="322805"/>
                  </a:lnTo>
                  <a:lnTo>
                    <a:pt x="2237175" y="322805"/>
                  </a:lnTo>
                  <a:lnTo>
                    <a:pt x="2244937" y="330565"/>
                  </a:lnTo>
                  <a:lnTo>
                    <a:pt x="2244937" y="339883"/>
                  </a:lnTo>
                  <a:lnTo>
                    <a:pt x="2245163" y="356638"/>
                  </a:lnTo>
                  <a:lnTo>
                    <a:pt x="1370060" y="356638"/>
                  </a:lnTo>
                  <a:lnTo>
                    <a:pt x="1370060" y="544113"/>
                  </a:lnTo>
                  <a:lnTo>
                    <a:pt x="1999984" y="544113"/>
                  </a:lnTo>
                  <a:lnTo>
                    <a:pt x="2007745" y="551873"/>
                  </a:lnTo>
                  <a:lnTo>
                    <a:pt x="2007745" y="571117"/>
                  </a:lnTo>
                  <a:lnTo>
                    <a:pt x="1999984" y="578877"/>
                  </a:lnTo>
                  <a:lnTo>
                    <a:pt x="1370060" y="578877"/>
                  </a:lnTo>
                  <a:lnTo>
                    <a:pt x="1370060" y="726623"/>
                  </a:lnTo>
                  <a:lnTo>
                    <a:pt x="1999984" y="726623"/>
                  </a:lnTo>
                  <a:lnTo>
                    <a:pt x="2007745" y="734382"/>
                  </a:lnTo>
                  <a:lnTo>
                    <a:pt x="2007745" y="753627"/>
                  </a:lnTo>
                  <a:lnTo>
                    <a:pt x="1999984" y="761386"/>
                  </a:lnTo>
                  <a:lnTo>
                    <a:pt x="1370060" y="761386"/>
                  </a:lnTo>
                  <a:lnTo>
                    <a:pt x="1370060" y="882128"/>
                  </a:lnTo>
                  <a:lnTo>
                    <a:pt x="1362299" y="889888"/>
                  </a:lnTo>
                  <a:lnTo>
                    <a:pt x="798814" y="889888"/>
                  </a:lnTo>
                  <a:lnTo>
                    <a:pt x="798814" y="890204"/>
                  </a:lnTo>
                  <a:lnTo>
                    <a:pt x="610054" y="890204"/>
                  </a:lnTo>
                  <a:lnTo>
                    <a:pt x="389362" y="1146270"/>
                  </a:lnTo>
                  <a:close/>
                </a:path>
                <a:path w="2256790" h="1552575">
                  <a:moveTo>
                    <a:pt x="1139395" y="274701"/>
                  </a:moveTo>
                  <a:lnTo>
                    <a:pt x="248995" y="274701"/>
                  </a:lnTo>
                  <a:lnTo>
                    <a:pt x="239678" y="274384"/>
                  </a:lnTo>
                  <a:lnTo>
                    <a:pt x="231916" y="266941"/>
                  </a:lnTo>
                  <a:lnTo>
                    <a:pt x="231913" y="247700"/>
                  </a:lnTo>
                  <a:lnTo>
                    <a:pt x="239675" y="239940"/>
                  </a:lnTo>
                  <a:lnTo>
                    <a:pt x="1139395" y="239940"/>
                  </a:lnTo>
                  <a:lnTo>
                    <a:pt x="1147156" y="247700"/>
                  </a:lnTo>
                  <a:lnTo>
                    <a:pt x="1147156" y="266941"/>
                  </a:lnTo>
                  <a:lnTo>
                    <a:pt x="1139395" y="274701"/>
                  </a:lnTo>
                  <a:close/>
                </a:path>
                <a:path w="2256790" h="1552575">
                  <a:moveTo>
                    <a:pt x="1836682" y="1492355"/>
                  </a:moveTo>
                  <a:lnTo>
                    <a:pt x="1801910" y="1492355"/>
                  </a:lnTo>
                  <a:lnTo>
                    <a:pt x="1801910" y="1183206"/>
                  </a:lnTo>
                  <a:lnTo>
                    <a:pt x="1809672" y="1175447"/>
                  </a:lnTo>
                  <a:lnTo>
                    <a:pt x="1819296" y="1175447"/>
                  </a:lnTo>
                  <a:lnTo>
                    <a:pt x="1819296" y="1174826"/>
                  </a:lnTo>
                  <a:lnTo>
                    <a:pt x="2221031" y="1174826"/>
                  </a:lnTo>
                  <a:lnTo>
                    <a:pt x="2210476" y="356638"/>
                  </a:lnTo>
                  <a:lnTo>
                    <a:pt x="2245163" y="356638"/>
                  </a:lnTo>
                  <a:lnTo>
                    <a:pt x="2256303" y="1183206"/>
                  </a:lnTo>
                  <a:lnTo>
                    <a:pt x="2256424" y="1196870"/>
                  </a:lnTo>
                  <a:lnTo>
                    <a:pt x="2254561" y="1201215"/>
                  </a:lnTo>
                  <a:lnTo>
                    <a:pt x="2251457" y="1204629"/>
                  </a:lnTo>
                  <a:lnTo>
                    <a:pt x="2248041" y="1208044"/>
                  </a:lnTo>
                  <a:lnTo>
                    <a:pt x="2243695" y="1209906"/>
                  </a:lnTo>
                  <a:lnTo>
                    <a:pt x="1836682" y="1209906"/>
                  </a:lnTo>
                  <a:lnTo>
                    <a:pt x="1836682" y="1492355"/>
                  </a:lnTo>
                  <a:close/>
                </a:path>
                <a:path w="2256790" h="1552575">
                  <a:moveTo>
                    <a:pt x="1139395" y="448519"/>
                  </a:moveTo>
                  <a:lnTo>
                    <a:pt x="248995" y="448519"/>
                  </a:lnTo>
                  <a:lnTo>
                    <a:pt x="239678" y="448209"/>
                  </a:lnTo>
                  <a:lnTo>
                    <a:pt x="231916" y="440760"/>
                  </a:lnTo>
                  <a:lnTo>
                    <a:pt x="231913" y="421515"/>
                  </a:lnTo>
                  <a:lnTo>
                    <a:pt x="239675" y="413756"/>
                  </a:lnTo>
                  <a:lnTo>
                    <a:pt x="1139395" y="413756"/>
                  </a:lnTo>
                  <a:lnTo>
                    <a:pt x="1147156" y="421515"/>
                  </a:lnTo>
                  <a:lnTo>
                    <a:pt x="1147156" y="440760"/>
                  </a:lnTo>
                  <a:lnTo>
                    <a:pt x="1139395" y="448519"/>
                  </a:lnTo>
                  <a:close/>
                </a:path>
                <a:path w="2256790" h="1552575">
                  <a:moveTo>
                    <a:pt x="719336" y="622338"/>
                  </a:moveTo>
                  <a:lnTo>
                    <a:pt x="239371" y="622338"/>
                  </a:lnTo>
                  <a:lnTo>
                    <a:pt x="231609" y="614578"/>
                  </a:lnTo>
                  <a:lnTo>
                    <a:pt x="231609" y="595334"/>
                  </a:lnTo>
                  <a:lnTo>
                    <a:pt x="239371" y="587574"/>
                  </a:lnTo>
                  <a:lnTo>
                    <a:pt x="719333" y="587574"/>
                  </a:lnTo>
                  <a:lnTo>
                    <a:pt x="727094" y="595334"/>
                  </a:lnTo>
                  <a:lnTo>
                    <a:pt x="727097" y="604956"/>
                  </a:lnTo>
                  <a:lnTo>
                    <a:pt x="727097" y="614578"/>
                  </a:lnTo>
                  <a:lnTo>
                    <a:pt x="719336" y="622338"/>
                  </a:lnTo>
                  <a:close/>
                </a:path>
                <a:path w="2256790" h="1552575">
                  <a:moveTo>
                    <a:pt x="1821469" y="1552577"/>
                  </a:moveTo>
                  <a:lnTo>
                    <a:pt x="1814639" y="1552577"/>
                  </a:lnTo>
                  <a:lnTo>
                    <a:pt x="1810293" y="1550714"/>
                  </a:lnTo>
                  <a:lnTo>
                    <a:pt x="1806878" y="1547300"/>
                  </a:lnTo>
                  <a:lnTo>
                    <a:pt x="1480894" y="1210527"/>
                  </a:lnTo>
                  <a:lnTo>
                    <a:pt x="772114" y="1210527"/>
                  </a:lnTo>
                  <a:lnTo>
                    <a:pt x="764352" y="1202767"/>
                  </a:lnTo>
                  <a:lnTo>
                    <a:pt x="764352" y="890204"/>
                  </a:lnTo>
                  <a:lnTo>
                    <a:pt x="798814" y="890204"/>
                  </a:lnTo>
                  <a:lnTo>
                    <a:pt x="798814" y="1175447"/>
                  </a:lnTo>
                  <a:lnTo>
                    <a:pt x="1492692" y="1175447"/>
                  </a:lnTo>
                  <a:lnTo>
                    <a:pt x="1497349" y="1177309"/>
                  </a:lnTo>
                  <a:lnTo>
                    <a:pt x="1500453" y="1180723"/>
                  </a:lnTo>
                  <a:lnTo>
                    <a:pt x="1801910" y="1492355"/>
                  </a:lnTo>
                  <a:lnTo>
                    <a:pt x="1836682" y="1492355"/>
                  </a:lnTo>
                  <a:lnTo>
                    <a:pt x="1836682" y="1542334"/>
                  </a:lnTo>
                  <a:lnTo>
                    <a:pt x="1832335" y="1548852"/>
                  </a:lnTo>
                  <a:lnTo>
                    <a:pt x="1825816" y="1551335"/>
                  </a:lnTo>
                  <a:lnTo>
                    <a:pt x="1823642" y="1552266"/>
                  </a:lnTo>
                  <a:lnTo>
                    <a:pt x="1821469" y="1552577"/>
                  </a:lnTo>
                  <a:close/>
                </a:path>
                <a:path w="2256790" h="1552575">
                  <a:moveTo>
                    <a:pt x="1999984" y="954759"/>
                  </a:moveTo>
                  <a:lnTo>
                    <a:pt x="1459162" y="954759"/>
                  </a:lnTo>
                  <a:lnTo>
                    <a:pt x="1451401" y="947000"/>
                  </a:lnTo>
                  <a:lnTo>
                    <a:pt x="1451401" y="927755"/>
                  </a:lnTo>
                  <a:lnTo>
                    <a:pt x="1459162" y="919996"/>
                  </a:lnTo>
                  <a:lnTo>
                    <a:pt x="1999984" y="919996"/>
                  </a:lnTo>
                  <a:lnTo>
                    <a:pt x="2007745" y="927755"/>
                  </a:lnTo>
                  <a:lnTo>
                    <a:pt x="2007745" y="947000"/>
                  </a:lnTo>
                  <a:lnTo>
                    <a:pt x="1999984" y="954759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8">
            <a:extLst>
              <a:ext uri="{FF2B5EF4-FFF2-40B4-BE49-F238E27FC236}">
                <a16:creationId xmlns:a16="http://schemas.microsoft.com/office/drawing/2014/main" id="{D5463B8E-95C2-4708-A2B0-BA1DF41BDB2E}"/>
              </a:ext>
            </a:extLst>
          </p:cNvPr>
          <p:cNvGrpSpPr/>
          <p:nvPr/>
        </p:nvGrpSpPr>
        <p:grpSpPr>
          <a:xfrm>
            <a:off x="2433274" y="3467099"/>
            <a:ext cx="1524000" cy="1186864"/>
            <a:chOff x="11826666" y="3495195"/>
            <a:chExt cx="2256790" cy="1552575"/>
          </a:xfrm>
        </p:grpSpPr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AAAE31CB-3014-46B0-82CA-F38A61C25AA5}"/>
                </a:ext>
              </a:extLst>
            </p:cNvPr>
            <p:cNvSpPr/>
            <p:nvPr/>
          </p:nvSpPr>
          <p:spPr>
            <a:xfrm>
              <a:off x="12548175" y="3760902"/>
              <a:ext cx="1457325" cy="1195070"/>
            </a:xfrm>
            <a:custGeom>
              <a:avLst/>
              <a:gdLst/>
              <a:ahLst/>
              <a:cxnLst/>
              <a:rect l="l" t="t" r="r" b="b"/>
              <a:pathLst>
                <a:path w="1457325" h="1195070">
                  <a:moveTo>
                    <a:pt x="1037557" y="1194691"/>
                  </a:moveTo>
                  <a:lnTo>
                    <a:pt x="706296" y="852641"/>
                  </a:lnTo>
                  <a:lnTo>
                    <a:pt x="0" y="852641"/>
                  </a:lnTo>
                  <a:lnTo>
                    <a:pt x="0" y="620159"/>
                  </a:lnTo>
                  <a:lnTo>
                    <a:pt x="625266" y="620153"/>
                  </a:lnTo>
                  <a:lnTo>
                    <a:pt x="625266" y="5891"/>
                  </a:lnTo>
                  <a:lnTo>
                    <a:pt x="631475" y="0"/>
                  </a:lnTo>
                  <a:lnTo>
                    <a:pt x="1446123" y="0"/>
                  </a:lnTo>
                  <a:lnTo>
                    <a:pt x="1456989" y="852641"/>
                  </a:lnTo>
                  <a:lnTo>
                    <a:pt x="1037557" y="852641"/>
                  </a:lnTo>
                  <a:lnTo>
                    <a:pt x="1037557" y="1194691"/>
                  </a:lnTo>
                  <a:close/>
                </a:path>
              </a:pathLst>
            </a:custGeom>
            <a:solidFill>
              <a:srgbClr val="FF575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0">
              <a:extLst>
                <a:ext uri="{FF2B5EF4-FFF2-40B4-BE49-F238E27FC236}">
                  <a16:creationId xmlns:a16="http://schemas.microsoft.com/office/drawing/2014/main" id="{275E86A2-DAC4-4749-AC31-0AD764485F60}"/>
                </a:ext>
              </a:extLst>
            </p:cNvPr>
            <p:cNvSpPr/>
            <p:nvPr/>
          </p:nvSpPr>
          <p:spPr>
            <a:xfrm>
              <a:off x="11848082" y="3512584"/>
              <a:ext cx="1336040" cy="1176020"/>
            </a:xfrm>
            <a:custGeom>
              <a:avLst/>
              <a:gdLst/>
              <a:ahLst/>
              <a:cxnLst/>
              <a:rect l="l" t="t" r="r" b="b"/>
              <a:pathLst>
                <a:path w="1336040" h="1176020">
                  <a:moveTo>
                    <a:pt x="308907" y="1175453"/>
                  </a:moveTo>
                  <a:lnTo>
                    <a:pt x="308914" y="855124"/>
                  </a:lnTo>
                  <a:lnTo>
                    <a:pt x="0" y="855124"/>
                  </a:lnTo>
                  <a:lnTo>
                    <a:pt x="1" y="0"/>
                  </a:lnTo>
                  <a:lnTo>
                    <a:pt x="1335599" y="4"/>
                  </a:lnTo>
                  <a:lnTo>
                    <a:pt x="1335599" y="855441"/>
                  </a:lnTo>
                  <a:lnTo>
                    <a:pt x="584906" y="855441"/>
                  </a:lnTo>
                  <a:lnTo>
                    <a:pt x="308907" y="1175453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1">
              <a:extLst>
                <a:ext uri="{FF2B5EF4-FFF2-40B4-BE49-F238E27FC236}">
                  <a16:creationId xmlns:a16="http://schemas.microsoft.com/office/drawing/2014/main" id="{1BF2369D-5880-45C6-9DA6-496784F57A28}"/>
                </a:ext>
              </a:extLst>
            </p:cNvPr>
            <p:cNvSpPr/>
            <p:nvPr/>
          </p:nvSpPr>
          <p:spPr>
            <a:xfrm>
              <a:off x="11826666" y="3495195"/>
              <a:ext cx="2256790" cy="1552575"/>
            </a:xfrm>
            <a:custGeom>
              <a:avLst/>
              <a:gdLst/>
              <a:ahLst/>
              <a:cxnLst/>
              <a:rect l="l" t="t" r="r" b="b"/>
              <a:pathLst>
                <a:path w="2256790" h="1552575">
                  <a:moveTo>
                    <a:pt x="331261" y="1210217"/>
                  </a:moveTo>
                  <a:lnTo>
                    <a:pt x="324430" y="1210217"/>
                  </a:lnTo>
                  <a:lnTo>
                    <a:pt x="322257" y="1209906"/>
                  </a:lnTo>
                  <a:lnTo>
                    <a:pt x="320394" y="1209285"/>
                  </a:lnTo>
                  <a:lnTo>
                    <a:pt x="313564" y="1206802"/>
                  </a:lnTo>
                  <a:lnTo>
                    <a:pt x="309223" y="1200284"/>
                  </a:lnTo>
                  <a:lnTo>
                    <a:pt x="309223" y="890204"/>
                  </a:lnTo>
                  <a:lnTo>
                    <a:pt x="7761" y="890204"/>
                  </a:lnTo>
                  <a:lnTo>
                    <a:pt x="0" y="882445"/>
                  </a:lnTo>
                  <a:lnTo>
                    <a:pt x="0" y="7759"/>
                  </a:lnTo>
                  <a:lnTo>
                    <a:pt x="7761" y="0"/>
                  </a:lnTo>
                  <a:lnTo>
                    <a:pt x="1362299" y="0"/>
                  </a:lnTo>
                  <a:lnTo>
                    <a:pt x="1370060" y="7759"/>
                  </a:lnTo>
                  <a:lnTo>
                    <a:pt x="1370060" y="34453"/>
                  </a:lnTo>
                  <a:lnTo>
                    <a:pt x="34467" y="34453"/>
                  </a:lnTo>
                  <a:lnTo>
                    <a:pt x="34467" y="855124"/>
                  </a:lnTo>
                  <a:lnTo>
                    <a:pt x="335924" y="855130"/>
                  </a:lnTo>
                  <a:lnTo>
                    <a:pt x="343679" y="862884"/>
                  </a:lnTo>
                  <a:lnTo>
                    <a:pt x="343679" y="1146270"/>
                  </a:lnTo>
                  <a:lnTo>
                    <a:pt x="389362" y="1146270"/>
                  </a:lnTo>
                  <a:lnTo>
                    <a:pt x="339333" y="1204319"/>
                  </a:lnTo>
                  <a:lnTo>
                    <a:pt x="335917" y="1208044"/>
                  </a:lnTo>
                  <a:lnTo>
                    <a:pt x="331261" y="1210217"/>
                  </a:lnTo>
                  <a:close/>
                </a:path>
                <a:path w="2256790" h="1552575">
                  <a:moveTo>
                    <a:pt x="389362" y="1146270"/>
                  </a:moveTo>
                  <a:lnTo>
                    <a:pt x="343679" y="1146270"/>
                  </a:lnTo>
                  <a:lnTo>
                    <a:pt x="589253" y="861332"/>
                  </a:lnTo>
                  <a:lnTo>
                    <a:pt x="592358" y="857607"/>
                  </a:lnTo>
                  <a:lnTo>
                    <a:pt x="597325" y="855434"/>
                  </a:lnTo>
                  <a:lnTo>
                    <a:pt x="602292" y="855434"/>
                  </a:lnTo>
                  <a:lnTo>
                    <a:pt x="602298" y="855130"/>
                  </a:lnTo>
                  <a:lnTo>
                    <a:pt x="1335605" y="855130"/>
                  </a:lnTo>
                  <a:lnTo>
                    <a:pt x="1335605" y="34459"/>
                  </a:lnTo>
                  <a:lnTo>
                    <a:pt x="34467" y="34453"/>
                  </a:lnTo>
                  <a:lnTo>
                    <a:pt x="1370060" y="34453"/>
                  </a:lnTo>
                  <a:lnTo>
                    <a:pt x="1370060" y="322805"/>
                  </a:lnTo>
                  <a:lnTo>
                    <a:pt x="2237175" y="322805"/>
                  </a:lnTo>
                  <a:lnTo>
                    <a:pt x="2244937" y="330565"/>
                  </a:lnTo>
                  <a:lnTo>
                    <a:pt x="2244937" y="339883"/>
                  </a:lnTo>
                  <a:lnTo>
                    <a:pt x="2245163" y="356638"/>
                  </a:lnTo>
                  <a:lnTo>
                    <a:pt x="1370060" y="356638"/>
                  </a:lnTo>
                  <a:lnTo>
                    <a:pt x="1370060" y="544113"/>
                  </a:lnTo>
                  <a:lnTo>
                    <a:pt x="1999984" y="544113"/>
                  </a:lnTo>
                  <a:lnTo>
                    <a:pt x="2007745" y="551873"/>
                  </a:lnTo>
                  <a:lnTo>
                    <a:pt x="2007745" y="571117"/>
                  </a:lnTo>
                  <a:lnTo>
                    <a:pt x="1999984" y="578877"/>
                  </a:lnTo>
                  <a:lnTo>
                    <a:pt x="1370060" y="578877"/>
                  </a:lnTo>
                  <a:lnTo>
                    <a:pt x="1370060" y="726623"/>
                  </a:lnTo>
                  <a:lnTo>
                    <a:pt x="1999984" y="726623"/>
                  </a:lnTo>
                  <a:lnTo>
                    <a:pt x="2007745" y="734382"/>
                  </a:lnTo>
                  <a:lnTo>
                    <a:pt x="2007745" y="753627"/>
                  </a:lnTo>
                  <a:lnTo>
                    <a:pt x="1999984" y="761386"/>
                  </a:lnTo>
                  <a:lnTo>
                    <a:pt x="1370060" y="761386"/>
                  </a:lnTo>
                  <a:lnTo>
                    <a:pt x="1370060" y="882128"/>
                  </a:lnTo>
                  <a:lnTo>
                    <a:pt x="1362299" y="889888"/>
                  </a:lnTo>
                  <a:lnTo>
                    <a:pt x="798814" y="889888"/>
                  </a:lnTo>
                  <a:lnTo>
                    <a:pt x="798814" y="890204"/>
                  </a:lnTo>
                  <a:lnTo>
                    <a:pt x="610054" y="890204"/>
                  </a:lnTo>
                  <a:lnTo>
                    <a:pt x="389362" y="1146270"/>
                  </a:lnTo>
                  <a:close/>
                </a:path>
                <a:path w="2256790" h="1552575">
                  <a:moveTo>
                    <a:pt x="1139395" y="274701"/>
                  </a:moveTo>
                  <a:lnTo>
                    <a:pt x="248995" y="274701"/>
                  </a:lnTo>
                  <a:lnTo>
                    <a:pt x="239678" y="274384"/>
                  </a:lnTo>
                  <a:lnTo>
                    <a:pt x="231916" y="266941"/>
                  </a:lnTo>
                  <a:lnTo>
                    <a:pt x="231913" y="247700"/>
                  </a:lnTo>
                  <a:lnTo>
                    <a:pt x="239675" y="239940"/>
                  </a:lnTo>
                  <a:lnTo>
                    <a:pt x="1139395" y="239940"/>
                  </a:lnTo>
                  <a:lnTo>
                    <a:pt x="1147156" y="247700"/>
                  </a:lnTo>
                  <a:lnTo>
                    <a:pt x="1147156" y="266941"/>
                  </a:lnTo>
                  <a:lnTo>
                    <a:pt x="1139395" y="274701"/>
                  </a:lnTo>
                  <a:close/>
                </a:path>
                <a:path w="2256790" h="1552575">
                  <a:moveTo>
                    <a:pt x="1836682" y="1492355"/>
                  </a:moveTo>
                  <a:lnTo>
                    <a:pt x="1801910" y="1492355"/>
                  </a:lnTo>
                  <a:lnTo>
                    <a:pt x="1801910" y="1183206"/>
                  </a:lnTo>
                  <a:lnTo>
                    <a:pt x="1809672" y="1175447"/>
                  </a:lnTo>
                  <a:lnTo>
                    <a:pt x="1819296" y="1175447"/>
                  </a:lnTo>
                  <a:lnTo>
                    <a:pt x="1819296" y="1174826"/>
                  </a:lnTo>
                  <a:lnTo>
                    <a:pt x="2221031" y="1174826"/>
                  </a:lnTo>
                  <a:lnTo>
                    <a:pt x="2210476" y="356638"/>
                  </a:lnTo>
                  <a:lnTo>
                    <a:pt x="2245163" y="356638"/>
                  </a:lnTo>
                  <a:lnTo>
                    <a:pt x="2256303" y="1183206"/>
                  </a:lnTo>
                  <a:lnTo>
                    <a:pt x="2256424" y="1196870"/>
                  </a:lnTo>
                  <a:lnTo>
                    <a:pt x="2254561" y="1201215"/>
                  </a:lnTo>
                  <a:lnTo>
                    <a:pt x="2251457" y="1204629"/>
                  </a:lnTo>
                  <a:lnTo>
                    <a:pt x="2248041" y="1208044"/>
                  </a:lnTo>
                  <a:lnTo>
                    <a:pt x="2243695" y="1209906"/>
                  </a:lnTo>
                  <a:lnTo>
                    <a:pt x="1836682" y="1209906"/>
                  </a:lnTo>
                  <a:lnTo>
                    <a:pt x="1836682" y="1492355"/>
                  </a:lnTo>
                  <a:close/>
                </a:path>
                <a:path w="2256790" h="1552575">
                  <a:moveTo>
                    <a:pt x="1139395" y="448519"/>
                  </a:moveTo>
                  <a:lnTo>
                    <a:pt x="248995" y="448519"/>
                  </a:lnTo>
                  <a:lnTo>
                    <a:pt x="239678" y="448209"/>
                  </a:lnTo>
                  <a:lnTo>
                    <a:pt x="231916" y="440760"/>
                  </a:lnTo>
                  <a:lnTo>
                    <a:pt x="231913" y="421515"/>
                  </a:lnTo>
                  <a:lnTo>
                    <a:pt x="239675" y="413756"/>
                  </a:lnTo>
                  <a:lnTo>
                    <a:pt x="1139395" y="413756"/>
                  </a:lnTo>
                  <a:lnTo>
                    <a:pt x="1147156" y="421515"/>
                  </a:lnTo>
                  <a:lnTo>
                    <a:pt x="1147156" y="440760"/>
                  </a:lnTo>
                  <a:lnTo>
                    <a:pt x="1139395" y="448519"/>
                  </a:lnTo>
                  <a:close/>
                </a:path>
                <a:path w="2256790" h="1552575">
                  <a:moveTo>
                    <a:pt x="719336" y="622338"/>
                  </a:moveTo>
                  <a:lnTo>
                    <a:pt x="239371" y="622338"/>
                  </a:lnTo>
                  <a:lnTo>
                    <a:pt x="231609" y="614578"/>
                  </a:lnTo>
                  <a:lnTo>
                    <a:pt x="231609" y="595334"/>
                  </a:lnTo>
                  <a:lnTo>
                    <a:pt x="239371" y="587574"/>
                  </a:lnTo>
                  <a:lnTo>
                    <a:pt x="719333" y="587574"/>
                  </a:lnTo>
                  <a:lnTo>
                    <a:pt x="727094" y="595334"/>
                  </a:lnTo>
                  <a:lnTo>
                    <a:pt x="727097" y="604956"/>
                  </a:lnTo>
                  <a:lnTo>
                    <a:pt x="727097" y="614578"/>
                  </a:lnTo>
                  <a:lnTo>
                    <a:pt x="719336" y="622338"/>
                  </a:lnTo>
                  <a:close/>
                </a:path>
                <a:path w="2256790" h="1552575">
                  <a:moveTo>
                    <a:pt x="1821469" y="1552577"/>
                  </a:moveTo>
                  <a:lnTo>
                    <a:pt x="1814639" y="1552577"/>
                  </a:lnTo>
                  <a:lnTo>
                    <a:pt x="1810293" y="1550714"/>
                  </a:lnTo>
                  <a:lnTo>
                    <a:pt x="1806878" y="1547300"/>
                  </a:lnTo>
                  <a:lnTo>
                    <a:pt x="1480894" y="1210527"/>
                  </a:lnTo>
                  <a:lnTo>
                    <a:pt x="772114" y="1210527"/>
                  </a:lnTo>
                  <a:lnTo>
                    <a:pt x="764352" y="1202767"/>
                  </a:lnTo>
                  <a:lnTo>
                    <a:pt x="764352" y="890204"/>
                  </a:lnTo>
                  <a:lnTo>
                    <a:pt x="798814" y="890204"/>
                  </a:lnTo>
                  <a:lnTo>
                    <a:pt x="798814" y="1175447"/>
                  </a:lnTo>
                  <a:lnTo>
                    <a:pt x="1492692" y="1175447"/>
                  </a:lnTo>
                  <a:lnTo>
                    <a:pt x="1497349" y="1177309"/>
                  </a:lnTo>
                  <a:lnTo>
                    <a:pt x="1500453" y="1180723"/>
                  </a:lnTo>
                  <a:lnTo>
                    <a:pt x="1801910" y="1492355"/>
                  </a:lnTo>
                  <a:lnTo>
                    <a:pt x="1836682" y="1492355"/>
                  </a:lnTo>
                  <a:lnTo>
                    <a:pt x="1836682" y="1542334"/>
                  </a:lnTo>
                  <a:lnTo>
                    <a:pt x="1832335" y="1548852"/>
                  </a:lnTo>
                  <a:lnTo>
                    <a:pt x="1825816" y="1551335"/>
                  </a:lnTo>
                  <a:lnTo>
                    <a:pt x="1823642" y="1552266"/>
                  </a:lnTo>
                  <a:lnTo>
                    <a:pt x="1821469" y="1552577"/>
                  </a:lnTo>
                  <a:close/>
                </a:path>
                <a:path w="2256790" h="1552575">
                  <a:moveTo>
                    <a:pt x="1999984" y="954759"/>
                  </a:moveTo>
                  <a:lnTo>
                    <a:pt x="1459162" y="954759"/>
                  </a:lnTo>
                  <a:lnTo>
                    <a:pt x="1451401" y="947000"/>
                  </a:lnTo>
                  <a:lnTo>
                    <a:pt x="1451401" y="927755"/>
                  </a:lnTo>
                  <a:lnTo>
                    <a:pt x="1459162" y="919996"/>
                  </a:lnTo>
                  <a:lnTo>
                    <a:pt x="1999984" y="919996"/>
                  </a:lnTo>
                  <a:lnTo>
                    <a:pt x="2007745" y="927755"/>
                  </a:lnTo>
                  <a:lnTo>
                    <a:pt x="2007745" y="947000"/>
                  </a:lnTo>
                  <a:lnTo>
                    <a:pt x="1999984" y="954759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54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7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1876" y="2608570"/>
            <a:ext cx="825119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spc="-180" dirty="0"/>
              <a:t>H</a:t>
            </a:r>
            <a:r>
              <a:rPr lang="vi-VN" sz="6000" spc="-180" dirty="0"/>
              <a:t>Ư</a:t>
            </a:r>
            <a:r>
              <a:rPr lang="en-US" sz="6000" spc="-180" dirty="0"/>
              <a:t>ỚNG PHÁT TRIỂN</a:t>
            </a:r>
            <a:endParaRPr sz="6000" spc="145" dirty="0"/>
          </a:p>
        </p:txBody>
      </p:sp>
      <p:sp>
        <p:nvSpPr>
          <p:cNvPr id="3" name="object 3"/>
          <p:cNvSpPr txBox="1"/>
          <p:nvPr/>
        </p:nvSpPr>
        <p:spPr>
          <a:xfrm>
            <a:off x="1485528" y="4376004"/>
            <a:ext cx="4207360" cy="13142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95"/>
              </a:spcBef>
            </a:pP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Tìm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hiểu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thêm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về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các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thuật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toán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khác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336438" y="1691566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16403" y="1691566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56504" y="1691566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37321" y="1763002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355010" y="1436894"/>
            <a:ext cx="31369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-260" dirty="0">
                <a:solidFill>
                  <a:srgbClr val="0F0E0D"/>
                </a:solidFill>
                <a:latin typeface="Times New Roman"/>
                <a:cs typeface="Times New Roman"/>
              </a:rPr>
              <a:t>4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-260" dirty="0">
                <a:solidFill>
                  <a:srgbClr val="0F0E0D"/>
                </a:solidFill>
                <a:latin typeface="Times New Roman"/>
                <a:cs typeface="Times New Roman"/>
              </a:rPr>
              <a:t>6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3B496DBB-05A0-4817-A981-13E566A04839}"/>
              </a:ext>
            </a:extLst>
          </p:cNvPr>
          <p:cNvSpPr txBox="1"/>
          <p:nvPr/>
        </p:nvSpPr>
        <p:spPr>
          <a:xfrm>
            <a:off x="1159923" y="6022918"/>
            <a:ext cx="4876800" cy="233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500" dirty="0" err="1"/>
              <a:t>Tìm</a:t>
            </a:r>
            <a:r>
              <a:rPr lang="en-US" sz="2500" dirty="0"/>
              <a:t> </a:t>
            </a:r>
            <a:r>
              <a:rPr lang="en-US" sz="2500" dirty="0" err="1"/>
              <a:t>hiểu</a:t>
            </a:r>
            <a:r>
              <a:rPr lang="en-US" sz="2500" dirty="0"/>
              <a:t> </a:t>
            </a:r>
            <a:r>
              <a:rPr lang="en-US" sz="2500" dirty="0" err="1"/>
              <a:t>thêm</a:t>
            </a:r>
            <a:r>
              <a:rPr lang="en-US" sz="2500" dirty="0"/>
              <a:t> </a:t>
            </a:r>
            <a:r>
              <a:rPr lang="en-US" sz="2500" dirty="0" err="1"/>
              <a:t>để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thể</a:t>
            </a:r>
            <a:r>
              <a:rPr lang="en-US" sz="2500" dirty="0"/>
              <a:t> </a:t>
            </a:r>
            <a:r>
              <a:rPr lang="en-US" sz="2500" dirty="0" err="1"/>
              <a:t>tìm</a:t>
            </a:r>
            <a:r>
              <a:rPr lang="en-US" sz="2500" dirty="0"/>
              <a:t> ra </a:t>
            </a:r>
            <a:r>
              <a:rPr lang="en-US" sz="2500" dirty="0" err="1"/>
              <a:t>được</a:t>
            </a:r>
            <a:r>
              <a:rPr lang="en-US" sz="2500" dirty="0"/>
              <a:t> </a:t>
            </a:r>
            <a:r>
              <a:rPr lang="en-US" sz="2500" dirty="0" err="1"/>
              <a:t>thuật</a:t>
            </a:r>
            <a:r>
              <a:rPr lang="en-US" sz="2500" dirty="0"/>
              <a:t> </a:t>
            </a:r>
            <a:r>
              <a:rPr lang="en-US" sz="2500" dirty="0" err="1"/>
              <a:t>toán</a:t>
            </a:r>
            <a:r>
              <a:rPr lang="en-US" sz="2500" dirty="0"/>
              <a:t> </a:t>
            </a:r>
            <a:r>
              <a:rPr lang="en-US" sz="2500" dirty="0" err="1"/>
              <a:t>tối</a:t>
            </a:r>
            <a:r>
              <a:rPr lang="en-US" sz="2500" dirty="0"/>
              <a:t> </a:t>
            </a:r>
            <a:r>
              <a:rPr lang="vi-VN" sz="2500" dirty="0"/>
              <a:t>ư</a:t>
            </a:r>
            <a:r>
              <a:rPr lang="en-US" sz="2500" dirty="0"/>
              <a:t>u </a:t>
            </a:r>
            <a:r>
              <a:rPr lang="en-US" sz="2500" dirty="0" err="1"/>
              <a:t>hóa</a:t>
            </a:r>
            <a:r>
              <a:rPr lang="en-US" sz="2500" dirty="0"/>
              <a:t> </a:t>
            </a:r>
            <a:r>
              <a:rPr lang="en-US" sz="2500" dirty="0" err="1"/>
              <a:t>nhất</a:t>
            </a:r>
            <a:r>
              <a:rPr lang="en-US" sz="2500" dirty="0"/>
              <a:t> </a:t>
            </a:r>
            <a:r>
              <a:rPr lang="en-US" sz="2500" dirty="0" err="1"/>
              <a:t>cho</a:t>
            </a:r>
            <a:r>
              <a:rPr lang="en-US" sz="2500" dirty="0"/>
              <a:t> </a:t>
            </a:r>
            <a:r>
              <a:rPr lang="en-US" sz="2500" dirty="0" err="1"/>
              <a:t>tập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. </a:t>
            </a:r>
            <a:r>
              <a:rPr lang="en-US" sz="2500" dirty="0" err="1"/>
              <a:t>Từ</a:t>
            </a:r>
            <a:r>
              <a:rPr lang="en-US" sz="2500" dirty="0"/>
              <a:t> </a:t>
            </a:r>
            <a:r>
              <a:rPr lang="en-US" sz="2500" dirty="0" err="1"/>
              <a:t>đó</a:t>
            </a:r>
            <a:r>
              <a:rPr lang="en-US" sz="2500" dirty="0"/>
              <a:t> </a:t>
            </a:r>
            <a:r>
              <a:rPr lang="en-US" sz="2500" dirty="0" err="1"/>
              <a:t>có</a:t>
            </a:r>
            <a:r>
              <a:rPr lang="en-US" sz="2500" dirty="0"/>
              <a:t> </a:t>
            </a:r>
            <a:r>
              <a:rPr lang="en-US" sz="2500" dirty="0" err="1"/>
              <a:t>thể</a:t>
            </a:r>
            <a:r>
              <a:rPr lang="en-US" sz="2500" dirty="0"/>
              <a:t> </a:t>
            </a:r>
            <a:r>
              <a:rPr lang="en-US" sz="2500" dirty="0" err="1"/>
              <a:t>chọn</a:t>
            </a:r>
            <a:r>
              <a:rPr lang="en-US" sz="2500" dirty="0"/>
              <a:t> </a:t>
            </a:r>
            <a:r>
              <a:rPr lang="en-US" sz="2500" dirty="0" err="1"/>
              <a:t>được</a:t>
            </a:r>
            <a:r>
              <a:rPr lang="en-US" sz="2500" dirty="0"/>
              <a:t> </a:t>
            </a:r>
            <a:r>
              <a:rPr lang="en-US" sz="2500" dirty="0" err="1"/>
              <a:t>nhiều</a:t>
            </a:r>
            <a:r>
              <a:rPr lang="en-US" sz="2500" dirty="0"/>
              <a:t> </a:t>
            </a:r>
            <a:r>
              <a:rPr lang="en-US" sz="2500" dirty="0" err="1"/>
              <a:t>hướng</a:t>
            </a:r>
            <a:r>
              <a:rPr lang="en-US" sz="2500" dirty="0"/>
              <a:t> </a:t>
            </a:r>
            <a:r>
              <a:rPr lang="en-US" sz="2500" dirty="0" err="1"/>
              <a:t>phát</a:t>
            </a:r>
            <a:r>
              <a:rPr lang="en-US" sz="2500" dirty="0"/>
              <a:t> </a:t>
            </a:r>
            <a:r>
              <a:rPr lang="en-US" sz="2500" dirty="0" err="1"/>
              <a:t>triển</a:t>
            </a:r>
            <a:r>
              <a:rPr lang="en-US" sz="2500" dirty="0"/>
              <a:t> </a:t>
            </a:r>
            <a:r>
              <a:rPr lang="en-US" sz="2500" dirty="0" err="1"/>
              <a:t>mới</a:t>
            </a:r>
            <a:endParaRPr lang="en-US" sz="2500" dirty="0"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BE8B2850-6E09-4ED1-8822-8324397B6AED}"/>
              </a:ext>
            </a:extLst>
          </p:cNvPr>
          <p:cNvSpPr txBox="1"/>
          <p:nvPr/>
        </p:nvSpPr>
        <p:spPr>
          <a:xfrm>
            <a:off x="12816106" y="4376004"/>
            <a:ext cx="4207360" cy="13142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95"/>
              </a:spcBef>
            </a:pP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Kết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hợp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với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thuộc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tính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Tọa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độ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 (X, Y)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26F372BA-206F-467E-865B-BD76CB57B87B}"/>
              </a:ext>
            </a:extLst>
          </p:cNvPr>
          <p:cNvSpPr txBox="1"/>
          <p:nvPr/>
        </p:nvSpPr>
        <p:spPr>
          <a:xfrm>
            <a:off x="12361758" y="6022918"/>
            <a:ext cx="4876800" cy="2341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500" dirty="0" err="1"/>
              <a:t>Kết</a:t>
            </a:r>
            <a:r>
              <a:rPr lang="en-US" sz="2500" dirty="0"/>
              <a:t> </a:t>
            </a:r>
            <a:r>
              <a:rPr lang="en-US" sz="2500" dirty="0" err="1"/>
              <a:t>hợp</a:t>
            </a:r>
            <a:r>
              <a:rPr lang="en-US" sz="2500" dirty="0"/>
              <a:t> </a:t>
            </a:r>
            <a:r>
              <a:rPr lang="en-US" sz="2500" dirty="0" err="1"/>
              <a:t>với</a:t>
            </a:r>
            <a:r>
              <a:rPr lang="en-US" sz="2500" dirty="0"/>
              <a:t> </a:t>
            </a:r>
            <a:r>
              <a:rPr lang="en-US" sz="2500" dirty="0" err="1"/>
              <a:t>thuộc</a:t>
            </a:r>
            <a:r>
              <a:rPr lang="en-US" sz="2500" dirty="0"/>
              <a:t> </a:t>
            </a:r>
            <a:r>
              <a:rPr lang="en-US" sz="2500" dirty="0" err="1"/>
              <a:t>tính</a:t>
            </a:r>
            <a:r>
              <a:rPr lang="en-US" sz="2500" dirty="0"/>
              <a:t> </a:t>
            </a:r>
            <a:r>
              <a:rPr lang="en-US" sz="2500" dirty="0" err="1"/>
              <a:t>tọa</a:t>
            </a:r>
            <a:r>
              <a:rPr lang="en-US" sz="2500" dirty="0"/>
              <a:t> </a:t>
            </a:r>
            <a:r>
              <a:rPr lang="en-US" sz="2500" dirty="0" err="1"/>
              <a:t>độ</a:t>
            </a:r>
            <a:r>
              <a:rPr lang="en-US" sz="2500" dirty="0"/>
              <a:t> </a:t>
            </a:r>
            <a:r>
              <a:rPr lang="en-US" sz="2500" dirty="0" err="1"/>
              <a:t>đưa</a:t>
            </a:r>
            <a:r>
              <a:rPr lang="en-US" sz="2500" dirty="0"/>
              <a:t> ra </a:t>
            </a:r>
            <a:r>
              <a:rPr lang="en-US" sz="2500" dirty="0" err="1"/>
              <a:t>những</a:t>
            </a:r>
            <a:r>
              <a:rPr lang="en-US" sz="2500" dirty="0"/>
              <a:t> </a:t>
            </a:r>
            <a:r>
              <a:rPr lang="en-US" sz="2500" dirty="0" err="1"/>
              <a:t>dự</a:t>
            </a:r>
            <a:r>
              <a:rPr lang="en-US" sz="2500" dirty="0"/>
              <a:t> </a:t>
            </a:r>
            <a:r>
              <a:rPr lang="en-US" sz="2500" dirty="0" err="1"/>
              <a:t>báo</a:t>
            </a:r>
            <a:r>
              <a:rPr lang="en-US" sz="2500" dirty="0"/>
              <a:t> </a:t>
            </a:r>
            <a:r>
              <a:rPr lang="en-US" sz="2500" dirty="0" err="1"/>
              <a:t>nhằm</a:t>
            </a:r>
            <a:r>
              <a:rPr lang="en-US" sz="2500" dirty="0"/>
              <a:t> </a:t>
            </a:r>
            <a:r>
              <a:rPr lang="en-US" sz="2500" dirty="0" err="1"/>
              <a:t>cảnh</a:t>
            </a:r>
            <a:r>
              <a:rPr lang="en-US" sz="2500" dirty="0"/>
              <a:t> </a:t>
            </a:r>
            <a:r>
              <a:rPr lang="en-US" sz="2500" dirty="0" err="1"/>
              <a:t>báo</a:t>
            </a:r>
            <a:r>
              <a:rPr lang="en-US" sz="2500" dirty="0"/>
              <a:t> </a:t>
            </a:r>
            <a:r>
              <a:rPr lang="en-US" sz="2500" dirty="0" err="1"/>
              <a:t>cho</a:t>
            </a:r>
            <a:r>
              <a:rPr lang="en-US" sz="2500" dirty="0"/>
              <a:t> ng</a:t>
            </a:r>
            <a:r>
              <a:rPr lang="vi-VN" sz="2500" dirty="0"/>
              <a:t>ư</a:t>
            </a:r>
            <a:r>
              <a:rPr lang="en-US" sz="2500" dirty="0" err="1"/>
              <a:t>ời</a:t>
            </a:r>
            <a:r>
              <a:rPr lang="en-US" sz="2500" dirty="0"/>
              <a:t> </a:t>
            </a:r>
            <a:r>
              <a:rPr lang="en-US" sz="2500" dirty="0" err="1"/>
              <a:t>dân</a:t>
            </a:r>
            <a:r>
              <a:rPr lang="en-US" sz="2500" dirty="0"/>
              <a:t> </a:t>
            </a:r>
            <a:r>
              <a:rPr lang="en-US" sz="2500" dirty="0" err="1"/>
              <a:t>về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loại</a:t>
            </a:r>
            <a:r>
              <a:rPr lang="en-US" sz="2500" dirty="0"/>
              <a:t> </a:t>
            </a:r>
            <a:r>
              <a:rPr lang="en-US" sz="2500" dirty="0" err="1"/>
              <a:t>tội</a:t>
            </a:r>
            <a:r>
              <a:rPr lang="en-US" sz="2500" dirty="0"/>
              <a:t> </a:t>
            </a:r>
            <a:r>
              <a:rPr lang="en-US" sz="2500" dirty="0" err="1"/>
              <a:t>phạm</a:t>
            </a:r>
            <a:r>
              <a:rPr lang="en-US" sz="2500" dirty="0"/>
              <a:t> </a:t>
            </a:r>
            <a:r>
              <a:rPr lang="en-US" sz="2500" dirty="0" err="1"/>
              <a:t>phổ</a:t>
            </a:r>
            <a:r>
              <a:rPr lang="en-US" sz="2500" dirty="0"/>
              <a:t> </a:t>
            </a:r>
            <a:r>
              <a:rPr lang="en-US" sz="2500" dirty="0" err="1"/>
              <a:t>biến</a:t>
            </a:r>
            <a:r>
              <a:rPr lang="en-US" sz="2500" dirty="0"/>
              <a:t> </a:t>
            </a:r>
            <a:r>
              <a:rPr lang="en-US" sz="2500" dirty="0" err="1"/>
              <a:t>tại</a:t>
            </a:r>
            <a:r>
              <a:rPr lang="en-US" sz="2500" dirty="0"/>
              <a:t> </a:t>
            </a:r>
            <a:r>
              <a:rPr lang="en-US" sz="2500" dirty="0" err="1"/>
              <a:t>khu</a:t>
            </a:r>
            <a:r>
              <a:rPr lang="en-US" sz="2500" dirty="0"/>
              <a:t> </a:t>
            </a:r>
            <a:r>
              <a:rPr lang="en-US" sz="2500" dirty="0" err="1"/>
              <a:t>vực</a:t>
            </a:r>
            <a:endParaRPr lang="en-US" sz="2500" dirty="0"/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84F4FC53-43D0-46BC-8E92-1D2DA8563EB9}"/>
              </a:ext>
            </a:extLst>
          </p:cNvPr>
          <p:cNvSpPr txBox="1"/>
          <p:nvPr/>
        </p:nvSpPr>
        <p:spPr>
          <a:xfrm>
            <a:off x="7239000" y="4376004"/>
            <a:ext cx="4207360" cy="13142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95"/>
              </a:spcBef>
            </a:pP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Dự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báo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loại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tội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phạm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sẽ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tăng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trong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tuần</a:t>
            </a:r>
            <a:r>
              <a:rPr lang="en-US" sz="3000" b="1" spc="5" dirty="0">
                <a:solidFill>
                  <a:srgbClr val="0F0E0D"/>
                </a:solidFill>
                <a:latin typeface="Times New Roman"/>
                <a:cs typeface="Times New Roman"/>
              </a:rPr>
              <a:t>/</a:t>
            </a:r>
            <a:r>
              <a:rPr lang="en-US" sz="3000" b="1" spc="5" dirty="0" err="1">
                <a:solidFill>
                  <a:srgbClr val="0F0E0D"/>
                </a:solidFill>
                <a:latin typeface="Times New Roman"/>
                <a:cs typeface="Times New Roman"/>
              </a:rPr>
              <a:t>tháng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B01E45D7-A3D3-4C2A-B0E8-2306A2E401FB}"/>
              </a:ext>
            </a:extLst>
          </p:cNvPr>
          <p:cNvSpPr txBox="1"/>
          <p:nvPr/>
        </p:nvSpPr>
        <p:spPr>
          <a:xfrm>
            <a:off x="6784652" y="6022918"/>
            <a:ext cx="4876800" cy="2915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500" dirty="0" err="1"/>
              <a:t>Dựa</a:t>
            </a:r>
            <a:r>
              <a:rPr lang="en-US" sz="2500" dirty="0"/>
              <a:t> </a:t>
            </a:r>
            <a:r>
              <a:rPr lang="en-US" sz="2500" dirty="0" err="1"/>
              <a:t>vào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 </a:t>
            </a:r>
            <a:r>
              <a:rPr lang="en-US" sz="2500" dirty="0" err="1"/>
              <a:t>thời</a:t>
            </a:r>
            <a:r>
              <a:rPr lang="en-US" sz="2500" dirty="0"/>
              <a:t> </a:t>
            </a:r>
            <a:r>
              <a:rPr lang="en-US" sz="2500" dirty="0" err="1"/>
              <a:t>gian</a:t>
            </a:r>
            <a:r>
              <a:rPr lang="en-US" sz="2500" dirty="0"/>
              <a:t> </a:t>
            </a:r>
            <a:r>
              <a:rPr lang="en-US" sz="2500" dirty="0" err="1"/>
              <a:t>xảy</a:t>
            </a:r>
            <a:r>
              <a:rPr lang="en-US" sz="2500" dirty="0"/>
              <a:t> ra </a:t>
            </a:r>
            <a:r>
              <a:rPr lang="en-US" sz="2500" dirty="0" err="1"/>
              <a:t>vụ</a:t>
            </a:r>
            <a:r>
              <a:rPr lang="en-US" sz="2500" dirty="0"/>
              <a:t> </a:t>
            </a:r>
            <a:r>
              <a:rPr lang="en-US" sz="2500" dirty="0" err="1"/>
              <a:t>án</a:t>
            </a:r>
            <a:r>
              <a:rPr lang="en-US" sz="2500" dirty="0"/>
              <a:t> </a:t>
            </a:r>
            <a:r>
              <a:rPr lang="en-US" sz="2500" dirty="0" err="1"/>
              <a:t>và</a:t>
            </a:r>
            <a:r>
              <a:rPr lang="en-US" sz="2500" dirty="0"/>
              <a:t> </a:t>
            </a:r>
            <a:r>
              <a:rPr lang="en-US" sz="2500" dirty="0" err="1"/>
              <a:t>loại</a:t>
            </a:r>
            <a:r>
              <a:rPr lang="en-US" sz="2500" dirty="0"/>
              <a:t> </a:t>
            </a:r>
            <a:r>
              <a:rPr lang="en-US" sz="2500" dirty="0" err="1"/>
              <a:t>tội</a:t>
            </a:r>
            <a:r>
              <a:rPr lang="en-US" sz="2500" dirty="0"/>
              <a:t> </a:t>
            </a:r>
            <a:r>
              <a:rPr lang="en-US" sz="2500" dirty="0" err="1"/>
              <a:t>phạm</a:t>
            </a:r>
            <a:r>
              <a:rPr lang="en-US" sz="2500" dirty="0"/>
              <a:t>, </a:t>
            </a:r>
            <a:r>
              <a:rPr lang="en-US" sz="2500" dirty="0" err="1"/>
              <a:t>thực</a:t>
            </a:r>
            <a:r>
              <a:rPr lang="en-US" sz="2500" dirty="0"/>
              <a:t> </a:t>
            </a:r>
            <a:r>
              <a:rPr lang="en-US" sz="2500" dirty="0" err="1"/>
              <a:t>hiện</a:t>
            </a:r>
            <a:r>
              <a:rPr lang="en-US" sz="2500" dirty="0"/>
              <a:t> </a:t>
            </a:r>
            <a:r>
              <a:rPr lang="en-US" sz="2500" dirty="0" err="1"/>
              <a:t>dự</a:t>
            </a:r>
            <a:r>
              <a:rPr lang="en-US" sz="2500" dirty="0"/>
              <a:t> </a:t>
            </a:r>
            <a:r>
              <a:rPr lang="en-US" sz="2500" dirty="0" err="1"/>
              <a:t>báo</a:t>
            </a:r>
            <a:r>
              <a:rPr lang="en-US" sz="2500" dirty="0"/>
              <a:t> </a:t>
            </a:r>
            <a:r>
              <a:rPr lang="en-US" sz="2500" dirty="0" err="1"/>
              <a:t>hình</a:t>
            </a:r>
            <a:r>
              <a:rPr lang="en-US" sz="2500" dirty="0"/>
              <a:t> </a:t>
            </a:r>
            <a:r>
              <a:rPr lang="en-US" sz="2500" dirty="0" err="1"/>
              <a:t>thức</a:t>
            </a:r>
            <a:r>
              <a:rPr lang="en-US" sz="2500" dirty="0"/>
              <a:t> </a:t>
            </a:r>
            <a:r>
              <a:rPr lang="en-US" sz="2500" dirty="0" err="1"/>
              <a:t>phạm</a:t>
            </a:r>
            <a:r>
              <a:rPr lang="en-US" sz="2500" dirty="0"/>
              <a:t> </a:t>
            </a:r>
            <a:r>
              <a:rPr lang="en-US" sz="2500" dirty="0" err="1"/>
              <a:t>tội</a:t>
            </a:r>
            <a:r>
              <a:rPr lang="en-US" sz="2500" dirty="0"/>
              <a:t> </a:t>
            </a:r>
            <a:r>
              <a:rPr lang="en-US" sz="2500" dirty="0" err="1"/>
              <a:t>để</a:t>
            </a:r>
            <a:r>
              <a:rPr lang="en-US" sz="2500" dirty="0"/>
              <a:t> </a:t>
            </a:r>
            <a:r>
              <a:rPr lang="en-US" sz="2500" dirty="0" err="1"/>
              <a:t>cảnh</a:t>
            </a:r>
            <a:r>
              <a:rPr lang="en-US" sz="2500" dirty="0"/>
              <a:t> </a:t>
            </a:r>
            <a:r>
              <a:rPr lang="en-US" sz="2500" dirty="0" err="1"/>
              <a:t>báo</a:t>
            </a:r>
            <a:r>
              <a:rPr lang="en-US" sz="2500" dirty="0"/>
              <a:t> </a:t>
            </a:r>
            <a:r>
              <a:rPr lang="en-US" sz="2500" dirty="0" err="1"/>
              <a:t>và</a:t>
            </a:r>
            <a:r>
              <a:rPr lang="en-US" sz="2500" dirty="0"/>
              <a:t> </a:t>
            </a:r>
            <a:r>
              <a:rPr lang="en-US" sz="2500" dirty="0" err="1"/>
              <a:t>nâng</a:t>
            </a:r>
            <a:r>
              <a:rPr lang="en-US" sz="2500" dirty="0"/>
              <a:t> </a:t>
            </a:r>
            <a:r>
              <a:rPr lang="en-US" sz="2500" dirty="0" err="1"/>
              <a:t>cao</a:t>
            </a:r>
            <a:r>
              <a:rPr lang="en-US" sz="2500" dirty="0"/>
              <a:t> </a:t>
            </a:r>
            <a:r>
              <a:rPr lang="en-US" sz="2500" dirty="0" err="1"/>
              <a:t>tính</a:t>
            </a:r>
            <a:r>
              <a:rPr lang="en-US" sz="2500" dirty="0"/>
              <a:t> </a:t>
            </a:r>
            <a:r>
              <a:rPr lang="en-US" sz="2500" dirty="0" err="1"/>
              <a:t>cảnh</a:t>
            </a:r>
            <a:r>
              <a:rPr lang="en-US" sz="2500" dirty="0"/>
              <a:t> </a:t>
            </a:r>
            <a:r>
              <a:rPr lang="en-US" sz="2500" dirty="0" err="1"/>
              <a:t>giác</a:t>
            </a:r>
            <a:r>
              <a:rPr lang="en-US" sz="2500" dirty="0"/>
              <a:t> </a:t>
            </a:r>
            <a:r>
              <a:rPr lang="en-US" sz="2500" dirty="0" err="1"/>
              <a:t>của</a:t>
            </a:r>
            <a:r>
              <a:rPr lang="en-US" sz="2500" dirty="0"/>
              <a:t> ng</a:t>
            </a:r>
            <a:r>
              <a:rPr lang="vi-VN" sz="2500" dirty="0"/>
              <a:t>ư</a:t>
            </a:r>
            <a:r>
              <a:rPr lang="en-US" sz="2500" dirty="0" err="1"/>
              <a:t>ời</a:t>
            </a:r>
            <a:r>
              <a:rPr lang="en-US" sz="2500" dirty="0"/>
              <a:t> </a:t>
            </a:r>
            <a:r>
              <a:rPr lang="en-US" sz="2500" dirty="0" err="1"/>
              <a:t>dân</a:t>
            </a:r>
            <a:r>
              <a:rPr lang="en-US" sz="2500" dirty="0"/>
              <a:t> </a:t>
            </a:r>
            <a:r>
              <a:rPr lang="en-US" sz="2500" dirty="0" err="1"/>
              <a:t>trong</a:t>
            </a:r>
            <a:r>
              <a:rPr lang="en-US" sz="2500" dirty="0"/>
              <a:t> </a:t>
            </a:r>
            <a:r>
              <a:rPr lang="en-US" sz="2500" dirty="0" err="1"/>
              <a:t>khu</a:t>
            </a:r>
            <a:r>
              <a:rPr lang="en-US" sz="2500" dirty="0"/>
              <a:t> </a:t>
            </a:r>
            <a:r>
              <a:rPr lang="en-US" sz="2500" dirty="0" err="1"/>
              <a:t>vực</a:t>
            </a:r>
            <a:r>
              <a:rPr lang="en-US" sz="2500" dirty="0"/>
              <a:t>.</a:t>
            </a:r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A001BD73-0429-4343-B0D6-A315B5726A23}"/>
              </a:ext>
            </a:extLst>
          </p:cNvPr>
          <p:cNvSpPr/>
          <p:nvPr/>
        </p:nvSpPr>
        <p:spPr>
          <a:xfrm>
            <a:off x="10776146" y="1691564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2" name="Đường nối Thẳng 21">
            <a:extLst>
              <a:ext uri="{FF2B5EF4-FFF2-40B4-BE49-F238E27FC236}">
                <a16:creationId xmlns:a16="http://schemas.microsoft.com/office/drawing/2014/main" id="{482BF490-28E6-4519-B7F9-718261FEF25B}"/>
              </a:ext>
            </a:extLst>
          </p:cNvPr>
          <p:cNvCxnSpPr/>
          <p:nvPr/>
        </p:nvCxnSpPr>
        <p:spPr>
          <a:xfrm>
            <a:off x="6194321" y="6022918"/>
            <a:ext cx="0" cy="2772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Đường nối Thẳng 22">
            <a:extLst>
              <a:ext uri="{FF2B5EF4-FFF2-40B4-BE49-F238E27FC236}">
                <a16:creationId xmlns:a16="http://schemas.microsoft.com/office/drawing/2014/main" id="{CFE188F5-4CD3-4980-B38A-7E4B5F3FC6F8}"/>
              </a:ext>
            </a:extLst>
          </p:cNvPr>
          <p:cNvCxnSpPr/>
          <p:nvPr/>
        </p:nvCxnSpPr>
        <p:spPr>
          <a:xfrm>
            <a:off x="12137921" y="5900004"/>
            <a:ext cx="0" cy="27726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5" grpId="0"/>
      <p:bldP spid="16" grpId="0"/>
      <p:bldP spid="17" grpId="0"/>
      <p:bldP spid="18" grpId="0"/>
      <p:bldP spid="1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7000" y="1257300"/>
            <a:ext cx="7053580" cy="37061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spc="-50" dirty="0"/>
              <a:t>THANK YOU</a:t>
            </a:r>
            <a:br>
              <a:rPr lang="en-US" sz="8000" spc="-50" dirty="0"/>
            </a:br>
            <a:r>
              <a:rPr lang="en-US" sz="8000" spc="-50" dirty="0"/>
              <a:t>FOR</a:t>
            </a:r>
            <a:br>
              <a:rPr lang="en-US" sz="8000" spc="-50" dirty="0"/>
            </a:br>
            <a:r>
              <a:rPr lang="en-US" sz="8000" spc="-50" dirty="0"/>
              <a:t>WATCHING!</a:t>
            </a:r>
            <a:endParaRPr sz="8000" spc="355" dirty="0"/>
          </a:p>
        </p:txBody>
      </p:sp>
      <p:sp>
        <p:nvSpPr>
          <p:cNvPr id="4" name="object 4"/>
          <p:cNvSpPr txBox="1"/>
          <p:nvPr/>
        </p:nvSpPr>
        <p:spPr>
          <a:xfrm>
            <a:off x="2676525" y="6362700"/>
            <a:ext cx="6604000" cy="705321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lang="en-US" sz="3000" spc="25" dirty="0" err="1">
                <a:solidFill>
                  <a:srgbClr val="0F0E0D"/>
                </a:solidFill>
                <a:latin typeface="Times New Roman"/>
                <a:cs typeface="Times New Roman"/>
              </a:rPr>
              <a:t>Nhóm</a:t>
            </a:r>
            <a:r>
              <a:rPr lang="en-US" sz="3000" spc="2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spc="25" dirty="0" err="1">
                <a:solidFill>
                  <a:srgbClr val="0F0E0D"/>
                </a:solidFill>
                <a:latin typeface="Times New Roman"/>
                <a:cs typeface="Times New Roman"/>
              </a:rPr>
              <a:t>thực</a:t>
            </a:r>
            <a:r>
              <a:rPr lang="en-US" sz="3000" spc="25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spc="25" dirty="0" err="1">
                <a:solidFill>
                  <a:srgbClr val="0F0E0D"/>
                </a:solidFill>
                <a:latin typeface="Times New Roman"/>
                <a:cs typeface="Times New Roman"/>
              </a:rPr>
              <a:t>hiện</a:t>
            </a:r>
            <a:r>
              <a:rPr lang="en-US" sz="3000" spc="25" dirty="0">
                <a:solidFill>
                  <a:srgbClr val="0F0E0D"/>
                </a:solidFill>
                <a:latin typeface="Times New Roman"/>
                <a:cs typeface="Times New Roman"/>
              </a:rPr>
              <a:t>:	</a:t>
            </a:r>
            <a:r>
              <a:rPr lang="en-US" sz="3000" spc="25" dirty="0" err="1">
                <a:solidFill>
                  <a:srgbClr val="0F0E0D"/>
                </a:solidFill>
                <a:latin typeface="Times New Roman"/>
                <a:cs typeface="Times New Roman"/>
              </a:rPr>
              <a:t>Nhóm</a:t>
            </a:r>
            <a:r>
              <a:rPr lang="en-US" sz="3000" spc="25" dirty="0">
                <a:solidFill>
                  <a:srgbClr val="0F0E0D"/>
                </a:solidFill>
                <a:latin typeface="Times New Roman"/>
                <a:cs typeface="Times New Roman"/>
              </a:rPr>
              <a:t> 5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43187" y="7334485"/>
            <a:ext cx="8999538" cy="705321"/>
          </a:xfrm>
          <a:prstGeom prst="rect">
            <a:avLst/>
          </a:prstGeom>
        </p:spPr>
        <p:txBody>
          <a:bodyPr vert="horz" wrap="square" lIns="0" tIns="241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lang="en-US" sz="3000" spc="50" dirty="0" err="1">
                <a:solidFill>
                  <a:srgbClr val="0F0E0D"/>
                </a:solidFill>
                <a:latin typeface="Times New Roman"/>
                <a:cs typeface="Times New Roman"/>
              </a:rPr>
              <a:t>Trường</a:t>
            </a:r>
            <a:r>
              <a:rPr lang="en-US" sz="3000" spc="5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spc="50" dirty="0" err="1">
                <a:solidFill>
                  <a:srgbClr val="0F0E0D"/>
                </a:solidFill>
                <a:latin typeface="Times New Roman"/>
                <a:cs typeface="Times New Roman"/>
              </a:rPr>
              <a:t>Đại</a:t>
            </a:r>
            <a:r>
              <a:rPr lang="en-US" sz="3000" spc="5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spc="50" dirty="0" err="1">
                <a:solidFill>
                  <a:srgbClr val="0F0E0D"/>
                </a:solidFill>
                <a:latin typeface="Times New Roman"/>
                <a:cs typeface="Times New Roman"/>
              </a:rPr>
              <a:t>học</a:t>
            </a:r>
            <a:r>
              <a:rPr lang="en-US" sz="3000" spc="5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spc="50" dirty="0" err="1">
                <a:solidFill>
                  <a:srgbClr val="0F0E0D"/>
                </a:solidFill>
                <a:latin typeface="Times New Roman"/>
                <a:cs typeface="Times New Roman"/>
              </a:rPr>
              <a:t>Công</a:t>
            </a:r>
            <a:r>
              <a:rPr lang="en-US" sz="3000" spc="5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spc="50" dirty="0" err="1">
                <a:solidFill>
                  <a:srgbClr val="0F0E0D"/>
                </a:solidFill>
                <a:latin typeface="Times New Roman"/>
                <a:cs typeface="Times New Roman"/>
              </a:rPr>
              <a:t>nghệ</a:t>
            </a:r>
            <a:r>
              <a:rPr lang="en-US" sz="3000" spc="5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3000" spc="50" dirty="0" err="1">
                <a:solidFill>
                  <a:srgbClr val="0F0E0D"/>
                </a:solidFill>
                <a:latin typeface="Times New Roman"/>
                <a:cs typeface="Times New Roman"/>
              </a:rPr>
              <a:t>Thông</a:t>
            </a:r>
            <a:r>
              <a:rPr lang="en-US" sz="3000" spc="50" dirty="0">
                <a:solidFill>
                  <a:srgbClr val="0F0E0D"/>
                </a:solidFill>
                <a:latin typeface="Times New Roman"/>
                <a:cs typeface="Times New Roman"/>
              </a:rPr>
              <a:t> tin – TMĐT2017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832281" y="1399723"/>
            <a:ext cx="3422677" cy="7485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E0496DF5-BB2D-4CA2-92BD-78C673E05DF2}"/>
              </a:ext>
            </a:extLst>
          </p:cNvPr>
          <p:cNvSpPr/>
          <p:nvPr/>
        </p:nvSpPr>
        <p:spPr>
          <a:xfrm>
            <a:off x="13633813" y="1169202"/>
            <a:ext cx="143299" cy="1434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F4DD000D-C69F-4051-BE02-16650C402C6D}"/>
              </a:ext>
            </a:extLst>
          </p:cNvPr>
          <p:cNvSpPr/>
          <p:nvPr/>
        </p:nvSpPr>
        <p:spPr>
          <a:xfrm>
            <a:off x="13414172" y="1169733"/>
            <a:ext cx="142875" cy="142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5675EBD2-BF30-4FE5-872D-A46EB2B947A2}"/>
              </a:ext>
            </a:extLst>
          </p:cNvPr>
          <p:cNvSpPr/>
          <p:nvPr/>
        </p:nvSpPr>
        <p:spPr>
          <a:xfrm>
            <a:off x="12974071" y="1169733"/>
            <a:ext cx="142875" cy="142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39CA7F9F-BA16-4398-894A-C63AA1305913}"/>
              </a:ext>
            </a:extLst>
          </p:cNvPr>
          <p:cNvSpPr/>
          <p:nvPr/>
        </p:nvSpPr>
        <p:spPr>
          <a:xfrm>
            <a:off x="13194106" y="1169733"/>
            <a:ext cx="142875" cy="1428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F7359B7-4665-409D-A490-C6182E7F036A}"/>
              </a:ext>
            </a:extLst>
          </p:cNvPr>
          <p:cNvSpPr/>
          <p:nvPr/>
        </p:nvSpPr>
        <p:spPr>
          <a:xfrm>
            <a:off x="11295102" y="1225649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D8FB15EC-6EB1-4712-970F-ED3065FAF914}"/>
              </a:ext>
            </a:extLst>
          </p:cNvPr>
          <p:cNvSpPr txBox="1"/>
          <p:nvPr/>
        </p:nvSpPr>
        <p:spPr>
          <a:xfrm>
            <a:off x="10213654" y="1002178"/>
            <a:ext cx="38608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4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7</a:t>
            </a:r>
            <a:endParaRPr sz="2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369016" y="3467100"/>
            <a:ext cx="11549966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8000" spc="80" dirty="0"/>
              <a:t>BÀI TOÁN VÀ</a:t>
            </a:r>
            <a:br>
              <a:rPr lang="en-US" sz="8000" spc="80" dirty="0"/>
            </a:br>
            <a:r>
              <a:rPr lang="en-US" sz="8000" spc="80" dirty="0"/>
              <a:t>TIỀN XỬ LÝ DỮ LIỆU</a:t>
            </a:r>
            <a:endParaRPr sz="8000" spc="640" dirty="0"/>
          </a:p>
        </p:txBody>
      </p:sp>
      <p:sp>
        <p:nvSpPr>
          <p:cNvPr id="3" name="object 3"/>
          <p:cNvSpPr txBox="1"/>
          <p:nvPr/>
        </p:nvSpPr>
        <p:spPr>
          <a:xfrm>
            <a:off x="3627436" y="6819900"/>
            <a:ext cx="11033125" cy="1009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6675" algn="ctr">
              <a:lnSpc>
                <a:spcPct val="150000"/>
              </a:lnSpc>
              <a:spcBef>
                <a:spcPts val="100"/>
              </a:spcBef>
            </a:pP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Bài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toán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đ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ư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ợc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đặt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ra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là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dự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đoán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nhãn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của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các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vụ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án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, ở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đây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cụ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thể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là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các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hình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thức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tội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phạm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đ</a:t>
            </a:r>
            <a:r>
              <a:rPr lang="vi-VN" sz="2300" spc="5" dirty="0">
                <a:solidFill>
                  <a:srgbClr val="0F0E0D"/>
                </a:solidFill>
                <a:latin typeface="Arial"/>
                <a:cs typeface="Arial"/>
              </a:rPr>
              <a:t>ư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ợc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nêu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ra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trong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bộ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dữ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 </a:t>
            </a:r>
            <a:r>
              <a:rPr lang="en-US" sz="2300" spc="5" dirty="0" err="1">
                <a:solidFill>
                  <a:srgbClr val="0F0E0D"/>
                </a:solidFill>
                <a:latin typeface="Arial"/>
                <a:cs typeface="Arial"/>
              </a:rPr>
              <a:t>liệu</a:t>
            </a:r>
            <a:r>
              <a:rPr lang="en-US" sz="2300" spc="5" dirty="0">
                <a:solidFill>
                  <a:srgbClr val="0F0E0D"/>
                </a:solidFill>
                <a:latin typeface="Arial"/>
                <a:cs typeface="Arial"/>
              </a:rPr>
              <a:t>.</a:t>
            </a:r>
            <a:endParaRPr sz="23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55870" y="1539549"/>
            <a:ext cx="365125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0</a:t>
            </a:r>
            <a:endParaRPr lang="en-US" sz="2500" b="1" spc="-70" dirty="0">
              <a:solidFill>
                <a:srgbClr val="0F0E0D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-70" dirty="0">
                <a:solidFill>
                  <a:srgbClr val="0F0E0D"/>
                </a:solidFill>
                <a:latin typeface="Times New Roman"/>
                <a:cs typeface="Times New Roman"/>
              </a:rPr>
              <a:t>5</a:t>
            </a:r>
            <a:endParaRPr sz="2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15908" y="1145863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962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561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76202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3046" y="456161"/>
            <a:ext cx="5611554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Tiền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xử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lý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dữ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liệu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777191" y="1202286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695740" y="978830"/>
            <a:ext cx="37719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0</a:t>
            </a:r>
            <a:endParaRPr lang="en-US" sz="2500" b="1" spc="20" dirty="0">
              <a:solidFill>
                <a:srgbClr val="0F0E0D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0" dirty="0">
                <a:solidFill>
                  <a:srgbClr val="0F0E0D"/>
                </a:solidFill>
                <a:latin typeface="Times New Roman"/>
                <a:cs typeface="Times New Roman"/>
              </a:rPr>
              <a:t>6</a:t>
            </a:r>
          </a:p>
        </p:txBody>
      </p:sp>
      <p:sp>
        <p:nvSpPr>
          <p:cNvPr id="18" name="object 18"/>
          <p:cNvSpPr/>
          <p:nvPr/>
        </p:nvSpPr>
        <p:spPr>
          <a:xfrm>
            <a:off x="15221063" y="7042358"/>
            <a:ext cx="2037479" cy="2217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51D0EC28-5F21-4766-96C1-6BB1C1D80BF2}"/>
              </a:ext>
            </a:extLst>
          </p:cNvPr>
          <p:cNvSpPr txBox="1"/>
          <p:nvPr/>
        </p:nvSpPr>
        <p:spPr>
          <a:xfrm>
            <a:off x="838200" y="1773919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500" dirty="0"/>
              <a:t> CÀI ĐẶT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A6E6E65C-B600-4A9B-8E28-DCE3DAA71D5B}"/>
              </a:ext>
            </a:extLst>
          </p:cNvPr>
          <p:cNvSpPr txBox="1"/>
          <p:nvPr/>
        </p:nvSpPr>
        <p:spPr>
          <a:xfrm>
            <a:off x="1447800" y="2298109"/>
            <a:ext cx="8610600" cy="1186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500" dirty="0" err="1"/>
              <a:t>Cài</a:t>
            </a:r>
            <a:r>
              <a:rPr lang="en-US" sz="2500" dirty="0"/>
              <a:t> </a:t>
            </a:r>
            <a:r>
              <a:rPr lang="en-US" sz="2500" dirty="0" err="1"/>
              <a:t>đặt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thư</a:t>
            </a:r>
            <a:r>
              <a:rPr lang="en-US" sz="2500" dirty="0"/>
              <a:t> </a:t>
            </a:r>
            <a:r>
              <a:rPr lang="en-US" sz="2500" dirty="0" err="1"/>
              <a:t>viện</a:t>
            </a:r>
            <a:r>
              <a:rPr lang="en-US" sz="2500" dirty="0"/>
              <a:t> </a:t>
            </a:r>
            <a:r>
              <a:rPr lang="en-US" sz="2500" dirty="0" err="1"/>
              <a:t>trực</a:t>
            </a:r>
            <a:r>
              <a:rPr lang="en-US" sz="2500" dirty="0"/>
              <a:t> </a:t>
            </a:r>
            <a:r>
              <a:rPr lang="en-US" sz="2500" dirty="0" err="1"/>
              <a:t>quan</a:t>
            </a:r>
            <a:r>
              <a:rPr lang="en-US" sz="2500" dirty="0"/>
              <a:t> (matplotlib, seaborn, pandas, </a:t>
            </a:r>
            <a:r>
              <a:rPr lang="en-US" sz="2500" dirty="0" err="1"/>
              <a:t>sklearn</a:t>
            </a:r>
            <a:r>
              <a:rPr lang="en-US" sz="2500" dirty="0"/>
              <a:t> </a:t>
            </a:r>
            <a:r>
              <a:rPr lang="en-US" sz="2500" dirty="0" err="1"/>
              <a:t>và</a:t>
            </a:r>
            <a:r>
              <a:rPr lang="en-US" sz="2500" dirty="0"/>
              <a:t> </a:t>
            </a:r>
            <a:r>
              <a:rPr lang="en-US" sz="2500" dirty="0" err="1"/>
              <a:t>thư</a:t>
            </a:r>
            <a:r>
              <a:rPr lang="en-US" sz="2500" dirty="0"/>
              <a:t> </a:t>
            </a:r>
            <a:r>
              <a:rPr lang="en-US" sz="2500" dirty="0" err="1"/>
              <a:t>viện</a:t>
            </a:r>
            <a:r>
              <a:rPr lang="en-US" sz="2500" dirty="0"/>
              <a:t> yellow brick </a:t>
            </a:r>
          </a:p>
        </p:txBody>
      </p:sp>
      <p:pic>
        <p:nvPicPr>
          <p:cNvPr id="23" name="Hình ảnh 22">
            <a:extLst>
              <a:ext uri="{FF2B5EF4-FFF2-40B4-BE49-F238E27FC236}">
                <a16:creationId xmlns:a16="http://schemas.microsoft.com/office/drawing/2014/main" id="{68613B0C-25D2-4565-A075-98F1E646B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4107791"/>
            <a:ext cx="12865580" cy="515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543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15908" y="1145863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962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561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76202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3046" y="456161"/>
            <a:ext cx="5611554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Tiền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xử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lý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dữ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liệu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777191" y="1202286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695740" y="978830"/>
            <a:ext cx="37719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0</a:t>
            </a:r>
            <a:endParaRPr lang="en-US" sz="2500" b="1" spc="20" dirty="0">
              <a:solidFill>
                <a:srgbClr val="0F0E0D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0" dirty="0">
                <a:solidFill>
                  <a:srgbClr val="0F0E0D"/>
                </a:solidFill>
                <a:latin typeface="Times New Roman"/>
                <a:cs typeface="Times New Roman"/>
              </a:rPr>
              <a:t>7</a:t>
            </a:r>
          </a:p>
        </p:txBody>
      </p:sp>
      <p:sp>
        <p:nvSpPr>
          <p:cNvPr id="18" name="object 18"/>
          <p:cNvSpPr/>
          <p:nvPr/>
        </p:nvSpPr>
        <p:spPr>
          <a:xfrm>
            <a:off x="15221063" y="7042358"/>
            <a:ext cx="2037479" cy="2217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51D0EC28-5F21-4766-96C1-6BB1C1D80BF2}"/>
              </a:ext>
            </a:extLst>
          </p:cNvPr>
          <p:cNvSpPr txBox="1"/>
          <p:nvPr/>
        </p:nvSpPr>
        <p:spPr>
          <a:xfrm>
            <a:off x="838200" y="1773919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500" dirty="0"/>
              <a:t> CÀI ĐẶT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A6E6E65C-B600-4A9B-8E28-DCE3DAA71D5B}"/>
              </a:ext>
            </a:extLst>
          </p:cNvPr>
          <p:cNvSpPr txBox="1"/>
          <p:nvPr/>
        </p:nvSpPr>
        <p:spPr>
          <a:xfrm>
            <a:off x="1524000" y="2273188"/>
            <a:ext cx="7391400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Gộp</a:t>
            </a:r>
            <a:r>
              <a:rPr lang="en-US" sz="2500" dirty="0"/>
              <a:t> 4 file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 </a:t>
            </a:r>
            <a:r>
              <a:rPr lang="en-US" sz="2500" dirty="0" err="1"/>
              <a:t>bằng</a:t>
            </a:r>
            <a:r>
              <a:rPr lang="en-US" sz="2500" dirty="0"/>
              <a:t> </a:t>
            </a:r>
            <a:r>
              <a:rPr lang="en-US" sz="2500" dirty="0" err="1"/>
              <a:t>cách</a:t>
            </a:r>
            <a:r>
              <a:rPr lang="en-US" sz="2500" dirty="0"/>
              <a:t> </a:t>
            </a:r>
            <a:r>
              <a:rPr lang="en-US" sz="2500" dirty="0" err="1"/>
              <a:t>sử</a:t>
            </a:r>
            <a:r>
              <a:rPr lang="en-US" sz="2500" dirty="0"/>
              <a:t> </a:t>
            </a:r>
            <a:r>
              <a:rPr lang="en-US" sz="2500" dirty="0" err="1"/>
              <a:t>dụng</a:t>
            </a:r>
            <a:r>
              <a:rPr lang="en-US" sz="2500" dirty="0"/>
              <a:t> </a:t>
            </a:r>
            <a:r>
              <a:rPr lang="en-US" sz="2500" dirty="0" err="1"/>
              <a:t>hàm</a:t>
            </a:r>
            <a:r>
              <a:rPr lang="en-US" sz="2500" dirty="0"/>
              <a:t> </a:t>
            </a:r>
            <a:r>
              <a:rPr lang="en-US" sz="2500" dirty="0" err="1"/>
              <a:t>pd.concat</a:t>
            </a:r>
            <a:r>
              <a:rPr lang="en-US" sz="2500" dirty="0"/>
              <a:t> </a:t>
            </a:r>
          </a:p>
        </p:txBody>
      </p:sp>
      <p:pic>
        <p:nvPicPr>
          <p:cNvPr id="13" name="Hình ảnh 12">
            <a:extLst>
              <a:ext uri="{FF2B5EF4-FFF2-40B4-BE49-F238E27FC236}">
                <a16:creationId xmlns:a16="http://schemas.microsoft.com/office/drawing/2014/main" id="{C5BCA825-80E8-4EC9-96CF-A70AC258AA6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05000" y="3251039"/>
            <a:ext cx="9496425" cy="1524000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22BA6D61-B2C9-4BC1-A7C8-ECCD4169F62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905000" y="6053320"/>
            <a:ext cx="8839200" cy="3467901"/>
          </a:xfrm>
          <a:prstGeom prst="rect">
            <a:avLst/>
          </a:prstGeom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0B373963-E213-48B4-A88C-CD881E423FB4}"/>
              </a:ext>
            </a:extLst>
          </p:cNvPr>
          <p:cNvSpPr txBox="1"/>
          <p:nvPr/>
        </p:nvSpPr>
        <p:spPr>
          <a:xfrm>
            <a:off x="1524000" y="5109288"/>
            <a:ext cx="3276600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 err="1"/>
              <a:t>Kết</a:t>
            </a:r>
            <a:r>
              <a:rPr lang="en-US" sz="2500" dirty="0"/>
              <a:t> </a:t>
            </a:r>
            <a:r>
              <a:rPr lang="en-US" sz="2500" dirty="0" err="1"/>
              <a:t>quả</a:t>
            </a:r>
            <a:r>
              <a:rPr lang="en-US" sz="2500" dirty="0"/>
              <a:t> </a:t>
            </a:r>
            <a:r>
              <a:rPr lang="en-US" sz="2500" dirty="0" err="1"/>
              <a:t>đạt</a:t>
            </a:r>
            <a:r>
              <a:rPr lang="en-US" sz="2500" dirty="0"/>
              <a:t> </a:t>
            </a:r>
            <a:r>
              <a:rPr lang="en-US" sz="2500" dirty="0" err="1"/>
              <a:t>được</a:t>
            </a:r>
            <a:r>
              <a:rPr lang="en-US" sz="25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3978231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15908" y="1145863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962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561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76202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3046" y="456161"/>
            <a:ext cx="5611554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Tiền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xử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lý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dữ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liệu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777191" y="1202286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695740" y="978830"/>
            <a:ext cx="37719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0</a:t>
            </a:r>
            <a:endParaRPr lang="en-US" sz="2500" b="1" spc="20" dirty="0">
              <a:solidFill>
                <a:srgbClr val="0F0E0D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0" dirty="0">
                <a:solidFill>
                  <a:srgbClr val="0F0E0D"/>
                </a:solidFill>
                <a:latin typeface="Times New Roman"/>
                <a:cs typeface="Times New Roman"/>
              </a:rPr>
              <a:t>8</a:t>
            </a:r>
          </a:p>
        </p:txBody>
      </p:sp>
      <p:sp>
        <p:nvSpPr>
          <p:cNvPr id="18" name="object 18"/>
          <p:cNvSpPr/>
          <p:nvPr/>
        </p:nvSpPr>
        <p:spPr>
          <a:xfrm>
            <a:off x="15221063" y="7042358"/>
            <a:ext cx="2037479" cy="2217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51D0EC28-5F21-4766-96C1-6BB1C1D80BF2}"/>
              </a:ext>
            </a:extLst>
          </p:cNvPr>
          <p:cNvSpPr txBox="1"/>
          <p:nvPr/>
        </p:nvSpPr>
        <p:spPr>
          <a:xfrm>
            <a:off x="838200" y="1773919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500" dirty="0"/>
              <a:t> CÀI ĐẶT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A6E6E65C-B600-4A9B-8E28-DCE3DAA71D5B}"/>
              </a:ext>
            </a:extLst>
          </p:cNvPr>
          <p:cNvSpPr txBox="1"/>
          <p:nvPr/>
        </p:nvSpPr>
        <p:spPr>
          <a:xfrm>
            <a:off x="1600198" y="2273096"/>
            <a:ext cx="3962401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Xem</a:t>
            </a:r>
            <a:r>
              <a:rPr lang="en-US" sz="2500" dirty="0"/>
              <a:t> </a:t>
            </a:r>
            <a:r>
              <a:rPr lang="en-US" sz="2500" dirty="0" err="1"/>
              <a:t>xét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 </a:t>
            </a:r>
            <a:r>
              <a:rPr lang="en-US" sz="2500" dirty="0" err="1"/>
              <a:t>đầu</a:t>
            </a:r>
            <a:r>
              <a:rPr lang="en-US" sz="2500" dirty="0"/>
              <a:t> </a:t>
            </a:r>
            <a:r>
              <a:rPr lang="en-US" sz="2500" dirty="0" err="1"/>
              <a:t>vào</a:t>
            </a:r>
            <a:endParaRPr lang="en-US" sz="2500" dirty="0"/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BA6930A8-789C-490A-AD68-0746A1D809D1}"/>
              </a:ext>
            </a:extLst>
          </p:cNvPr>
          <p:cNvPicPr/>
          <p:nvPr/>
        </p:nvPicPr>
        <p:blipFill rotWithShape="1">
          <a:blip r:embed="rId5"/>
          <a:srcRect r="59441"/>
          <a:stretch/>
        </p:blipFill>
        <p:spPr>
          <a:xfrm>
            <a:off x="1219200" y="3147731"/>
            <a:ext cx="4190999" cy="6475865"/>
          </a:xfrm>
          <a:prstGeom prst="rect">
            <a:avLst/>
          </a:prstGeom>
        </p:spPr>
      </p:pic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6D82339C-8ED1-4099-A1D2-69A5F7894708}"/>
              </a:ext>
            </a:extLst>
          </p:cNvPr>
          <p:cNvSpPr txBox="1"/>
          <p:nvPr/>
        </p:nvSpPr>
        <p:spPr>
          <a:xfrm>
            <a:off x="7181849" y="2273096"/>
            <a:ext cx="3429000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Xóa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r>
              <a:rPr lang="en-US" sz="2500" dirty="0"/>
              <a:t> </a:t>
            </a:r>
            <a:r>
              <a:rPr lang="en-US" sz="2500" dirty="0" err="1"/>
              <a:t>rỗng</a:t>
            </a:r>
            <a:endParaRPr lang="en-US" sz="2500" dirty="0"/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0D89AA2E-EB42-4336-8680-93CF644543B3}"/>
              </a:ext>
            </a:extLst>
          </p:cNvPr>
          <p:cNvSpPr txBox="1"/>
          <p:nvPr/>
        </p:nvSpPr>
        <p:spPr>
          <a:xfrm>
            <a:off x="7177086" y="2851690"/>
            <a:ext cx="6643430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500" dirty="0" err="1"/>
              <a:t>Dùng</a:t>
            </a:r>
            <a:r>
              <a:rPr lang="en-US" sz="2500" dirty="0"/>
              <a:t> </a:t>
            </a:r>
            <a:r>
              <a:rPr lang="en-US" sz="2500" dirty="0" err="1"/>
              <a:t>DataFrame.dropna</a:t>
            </a:r>
            <a:r>
              <a:rPr lang="en-US" sz="2500" dirty="0"/>
              <a:t> </a:t>
            </a:r>
            <a:r>
              <a:rPr lang="en-US" sz="2500" dirty="0" err="1"/>
              <a:t>để</a:t>
            </a:r>
            <a:r>
              <a:rPr lang="en-US" sz="2500" dirty="0"/>
              <a:t> </a:t>
            </a:r>
            <a:r>
              <a:rPr lang="en-US" sz="2500" dirty="0" err="1"/>
              <a:t>thực</a:t>
            </a:r>
            <a:r>
              <a:rPr lang="en-US" sz="2500" dirty="0"/>
              <a:t> </a:t>
            </a:r>
            <a:r>
              <a:rPr lang="en-US" sz="2500" dirty="0" err="1"/>
              <a:t>hiện</a:t>
            </a:r>
            <a:r>
              <a:rPr lang="en-US" sz="2500" dirty="0"/>
              <a:t> </a:t>
            </a:r>
            <a:r>
              <a:rPr lang="en-US" sz="2500" dirty="0" err="1"/>
              <a:t>xóa</a:t>
            </a:r>
            <a:endParaRPr lang="en-US" sz="2500" dirty="0"/>
          </a:p>
        </p:txBody>
      </p:sp>
      <p:pic>
        <p:nvPicPr>
          <p:cNvPr id="25" name="Hình ảnh 24">
            <a:extLst>
              <a:ext uri="{FF2B5EF4-FFF2-40B4-BE49-F238E27FC236}">
                <a16:creationId xmlns:a16="http://schemas.microsoft.com/office/drawing/2014/main" id="{D4A23666-8599-42E4-B00A-335C107A6D0D}"/>
              </a:ext>
            </a:extLst>
          </p:cNvPr>
          <p:cNvPicPr/>
          <p:nvPr/>
        </p:nvPicPr>
        <p:blipFill rotWithShape="1">
          <a:blip r:embed="rId6"/>
          <a:srcRect l="1" r="42183" b="-3097"/>
          <a:stretch/>
        </p:blipFill>
        <p:spPr>
          <a:xfrm>
            <a:off x="7181848" y="3648599"/>
            <a:ext cx="9494354" cy="1376545"/>
          </a:xfrm>
          <a:prstGeom prst="rect">
            <a:avLst/>
          </a:prstGeom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FE35235A-D41B-4AFA-97F5-B7A1B2EB66E1}"/>
              </a:ext>
            </a:extLst>
          </p:cNvPr>
          <p:cNvSpPr txBox="1"/>
          <p:nvPr/>
        </p:nvSpPr>
        <p:spPr>
          <a:xfrm>
            <a:off x="7177086" y="5025144"/>
            <a:ext cx="2933700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500" dirty="0"/>
              <a:t>Thu </a:t>
            </a:r>
            <a:r>
              <a:rPr lang="en-US" sz="2500" dirty="0" err="1"/>
              <a:t>giảm</a:t>
            </a:r>
            <a:r>
              <a:rPr lang="en-US" sz="2500" dirty="0"/>
              <a:t> </a:t>
            </a:r>
            <a:r>
              <a:rPr lang="en-US" sz="2500" dirty="0" err="1"/>
              <a:t>bộ</a:t>
            </a:r>
            <a:r>
              <a:rPr lang="en-US" sz="2500" dirty="0"/>
              <a:t> </a:t>
            </a:r>
            <a:r>
              <a:rPr lang="en-US" sz="2500" dirty="0" err="1"/>
              <a:t>dữ</a:t>
            </a:r>
            <a:r>
              <a:rPr lang="en-US" sz="2500" dirty="0"/>
              <a:t> </a:t>
            </a:r>
            <a:r>
              <a:rPr lang="en-US" sz="2500" dirty="0" err="1"/>
              <a:t>liệu</a:t>
            </a:r>
            <a:endParaRPr lang="en-US" sz="2500" dirty="0"/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0936334D-2852-4AB8-AE63-1899BF0CF7C5}"/>
              </a:ext>
            </a:extLst>
          </p:cNvPr>
          <p:cNvSpPr txBox="1"/>
          <p:nvPr/>
        </p:nvSpPr>
        <p:spPr>
          <a:xfrm>
            <a:off x="7177086" y="5634926"/>
            <a:ext cx="6643430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500" dirty="0" err="1"/>
              <a:t>Dùng</a:t>
            </a:r>
            <a:r>
              <a:rPr lang="en-US" sz="2500" dirty="0"/>
              <a:t> </a:t>
            </a:r>
            <a:r>
              <a:rPr lang="en-US" sz="2500" dirty="0" err="1"/>
              <a:t>DataFrame.dropna</a:t>
            </a:r>
            <a:r>
              <a:rPr lang="en-US" sz="2500" dirty="0"/>
              <a:t> </a:t>
            </a:r>
            <a:r>
              <a:rPr lang="en-US" sz="2500" dirty="0" err="1"/>
              <a:t>để</a:t>
            </a:r>
            <a:r>
              <a:rPr lang="en-US" sz="2500" dirty="0"/>
              <a:t> </a:t>
            </a:r>
            <a:r>
              <a:rPr lang="en-US" sz="2500" dirty="0" err="1"/>
              <a:t>thực</a:t>
            </a:r>
            <a:r>
              <a:rPr lang="en-US" sz="2500" dirty="0"/>
              <a:t> </a:t>
            </a:r>
            <a:r>
              <a:rPr lang="en-US" sz="2500" dirty="0" err="1"/>
              <a:t>hiện</a:t>
            </a:r>
            <a:r>
              <a:rPr lang="en-US" sz="2500" dirty="0"/>
              <a:t> </a:t>
            </a:r>
            <a:r>
              <a:rPr lang="en-US" sz="2500" dirty="0" err="1"/>
              <a:t>xóa</a:t>
            </a:r>
            <a:endParaRPr lang="en-US" sz="2500" dirty="0"/>
          </a:p>
        </p:txBody>
      </p:sp>
      <p:pic>
        <p:nvPicPr>
          <p:cNvPr id="28" name="Hình ảnh 27">
            <a:extLst>
              <a:ext uri="{FF2B5EF4-FFF2-40B4-BE49-F238E27FC236}">
                <a16:creationId xmlns:a16="http://schemas.microsoft.com/office/drawing/2014/main" id="{B4811E1E-DBBE-46D4-B8E7-3D1B870D3F81}"/>
              </a:ext>
            </a:extLst>
          </p:cNvPr>
          <p:cNvPicPr/>
          <p:nvPr/>
        </p:nvPicPr>
        <p:blipFill rotWithShape="1">
          <a:blip r:embed="rId7"/>
          <a:srcRect t="43659" r="79456"/>
          <a:stretch/>
        </p:blipFill>
        <p:spPr>
          <a:xfrm>
            <a:off x="7177086" y="6536119"/>
            <a:ext cx="3948114" cy="72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115908" y="1145863"/>
            <a:ext cx="143299" cy="14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962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56167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76202" y="1146395"/>
            <a:ext cx="142875" cy="142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3046" y="456161"/>
            <a:ext cx="5611554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Tiền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xử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lý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dữ</a:t>
            </a:r>
            <a:r>
              <a:rPr lang="en-US" sz="6000" b="1" spc="-180" dirty="0">
                <a:solidFill>
                  <a:srgbClr val="0F0E0D"/>
                </a:solidFill>
                <a:latin typeface="Times New Roman"/>
                <a:cs typeface="Times New Roman"/>
              </a:rPr>
              <a:t> </a:t>
            </a:r>
            <a:r>
              <a:rPr lang="en-US" sz="6000" b="1" spc="-180" dirty="0" err="1">
                <a:solidFill>
                  <a:srgbClr val="0F0E0D"/>
                </a:solidFill>
                <a:latin typeface="Times New Roman"/>
                <a:cs typeface="Times New Roman"/>
              </a:rPr>
              <a:t>liệu</a:t>
            </a:r>
            <a:endParaRPr sz="600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777191" y="1202286"/>
            <a:ext cx="1200150" cy="28575"/>
          </a:xfrm>
          <a:custGeom>
            <a:avLst/>
            <a:gdLst/>
            <a:ahLst/>
            <a:cxnLst/>
            <a:rect l="l" t="t" r="r" b="b"/>
            <a:pathLst>
              <a:path w="1200150" h="28575">
                <a:moveTo>
                  <a:pt x="1200150" y="28575"/>
                </a:moveTo>
                <a:lnTo>
                  <a:pt x="0" y="28575"/>
                </a:lnTo>
                <a:lnTo>
                  <a:pt x="0" y="0"/>
                </a:lnTo>
                <a:lnTo>
                  <a:pt x="1200150" y="0"/>
                </a:lnTo>
                <a:lnTo>
                  <a:pt x="1200150" y="28575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3695740" y="978830"/>
            <a:ext cx="377190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240" dirty="0">
                <a:solidFill>
                  <a:srgbClr val="0F0E0D"/>
                </a:solidFill>
                <a:latin typeface="Times New Roman"/>
                <a:cs typeface="Times New Roman"/>
              </a:rPr>
              <a:t>0</a:t>
            </a:r>
            <a:endParaRPr lang="en-US" sz="2500" b="1" spc="20" dirty="0">
              <a:solidFill>
                <a:srgbClr val="0F0E0D"/>
              </a:solidFill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500" b="1" spc="20" dirty="0">
                <a:solidFill>
                  <a:srgbClr val="0F0E0D"/>
                </a:solidFill>
                <a:latin typeface="Times New Roman"/>
                <a:cs typeface="Times New Roman"/>
              </a:rPr>
              <a:t>9</a:t>
            </a:r>
          </a:p>
        </p:txBody>
      </p:sp>
      <p:sp>
        <p:nvSpPr>
          <p:cNvPr id="18" name="object 18"/>
          <p:cNvSpPr/>
          <p:nvPr/>
        </p:nvSpPr>
        <p:spPr>
          <a:xfrm>
            <a:off x="15221063" y="7042358"/>
            <a:ext cx="2037479" cy="2217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51D0EC28-5F21-4766-96C1-6BB1C1D80BF2}"/>
              </a:ext>
            </a:extLst>
          </p:cNvPr>
          <p:cNvSpPr txBox="1"/>
          <p:nvPr/>
        </p:nvSpPr>
        <p:spPr>
          <a:xfrm>
            <a:off x="838200" y="1773919"/>
            <a:ext cx="2895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500" dirty="0"/>
              <a:t> CÀI ĐẶT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A6E6E65C-B600-4A9B-8E28-DCE3DAA71D5B}"/>
              </a:ext>
            </a:extLst>
          </p:cNvPr>
          <p:cNvSpPr txBox="1"/>
          <p:nvPr/>
        </p:nvSpPr>
        <p:spPr>
          <a:xfrm>
            <a:off x="1524000" y="2300556"/>
            <a:ext cx="5562600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 err="1"/>
              <a:t>Xóa</a:t>
            </a:r>
            <a:r>
              <a:rPr lang="en-US" sz="2500" dirty="0"/>
              <a:t> </a:t>
            </a:r>
            <a:r>
              <a:rPr lang="en-US" sz="2500" dirty="0" err="1"/>
              <a:t>các</a:t>
            </a:r>
            <a:r>
              <a:rPr lang="en-US" sz="2500" dirty="0"/>
              <a:t> </a:t>
            </a:r>
            <a:r>
              <a:rPr lang="en-US" sz="2500" dirty="0" err="1"/>
              <a:t>thuộc</a:t>
            </a:r>
            <a:r>
              <a:rPr lang="en-US" sz="2500" dirty="0"/>
              <a:t> </a:t>
            </a:r>
            <a:r>
              <a:rPr lang="en-US" sz="2500" dirty="0" err="1"/>
              <a:t>tính</a:t>
            </a:r>
            <a:r>
              <a:rPr lang="en-US" sz="2500" dirty="0"/>
              <a:t> </a:t>
            </a:r>
            <a:r>
              <a:rPr lang="en-US" sz="2500" dirty="0" err="1"/>
              <a:t>không</a:t>
            </a:r>
            <a:r>
              <a:rPr lang="en-US" sz="2500" dirty="0"/>
              <a:t> </a:t>
            </a:r>
            <a:r>
              <a:rPr lang="en-US" sz="2500" dirty="0" err="1"/>
              <a:t>liên</a:t>
            </a:r>
            <a:r>
              <a:rPr lang="en-US" sz="2500" dirty="0"/>
              <a:t> </a:t>
            </a:r>
            <a:r>
              <a:rPr lang="en-US" sz="2500" dirty="0" err="1"/>
              <a:t>quan</a:t>
            </a:r>
            <a:endParaRPr lang="en-US" sz="2500" dirty="0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D944677-3F94-49EC-8BFA-6F4FDF3FE6E2}"/>
              </a:ext>
            </a:extLst>
          </p:cNvPr>
          <p:cNvSpPr txBox="1"/>
          <p:nvPr/>
        </p:nvSpPr>
        <p:spPr>
          <a:xfrm>
            <a:off x="1524000" y="3580052"/>
            <a:ext cx="5562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/>
              <a:t>Dùng</a:t>
            </a:r>
            <a:r>
              <a:rPr lang="en-US" sz="2500" dirty="0"/>
              <a:t> </a:t>
            </a:r>
            <a:r>
              <a:rPr lang="en-US" sz="2500" dirty="0" err="1"/>
              <a:t>DataFrame.drop</a:t>
            </a:r>
            <a:r>
              <a:rPr lang="en-US" sz="2500" dirty="0"/>
              <a:t> </a:t>
            </a:r>
            <a:r>
              <a:rPr lang="en-US" sz="2500" dirty="0" err="1"/>
              <a:t>để</a:t>
            </a:r>
            <a:r>
              <a:rPr lang="en-US" sz="2500" dirty="0"/>
              <a:t> </a:t>
            </a:r>
            <a:r>
              <a:rPr lang="en-US" sz="2500" dirty="0" err="1"/>
              <a:t>thực</a:t>
            </a:r>
            <a:r>
              <a:rPr lang="en-US" sz="2500" dirty="0"/>
              <a:t> </a:t>
            </a:r>
            <a:r>
              <a:rPr lang="en-US" sz="2500" dirty="0" err="1"/>
              <a:t>hiện</a:t>
            </a:r>
            <a:r>
              <a:rPr lang="en-US" sz="2500" dirty="0"/>
              <a:t> </a:t>
            </a:r>
            <a:r>
              <a:rPr lang="en-US" sz="2500" dirty="0" err="1"/>
              <a:t>xóa</a:t>
            </a:r>
            <a:endParaRPr lang="en-US" sz="2500" dirty="0"/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2BA0DC8D-E941-4F63-A990-A0BECA3A4E8C}"/>
              </a:ext>
            </a:extLst>
          </p:cNvPr>
          <p:cNvPicPr/>
          <p:nvPr/>
        </p:nvPicPr>
        <p:blipFill rotWithShape="1">
          <a:blip r:embed="rId5"/>
          <a:srcRect r="62584" b="7664"/>
          <a:stretch/>
        </p:blipFill>
        <p:spPr>
          <a:xfrm>
            <a:off x="1524000" y="4610100"/>
            <a:ext cx="6172200" cy="2006600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7B056296-11AB-4394-900E-35B58B8B728B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455210" y="3068354"/>
            <a:ext cx="4617720" cy="4918090"/>
          </a:xfrm>
          <a:prstGeom prst="rect">
            <a:avLst/>
          </a:prstGeom>
        </p:spPr>
      </p:pic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198EA4E4-EEC6-4559-848F-930F1B066B4E}"/>
              </a:ext>
            </a:extLst>
          </p:cNvPr>
          <p:cNvSpPr txBox="1"/>
          <p:nvPr/>
        </p:nvSpPr>
        <p:spPr>
          <a:xfrm>
            <a:off x="9144000" y="2250973"/>
            <a:ext cx="3276600" cy="6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500" dirty="0" err="1"/>
              <a:t>Kết</a:t>
            </a:r>
            <a:r>
              <a:rPr lang="en-US" sz="2500" dirty="0"/>
              <a:t> </a:t>
            </a:r>
            <a:r>
              <a:rPr lang="en-US" sz="2500" dirty="0" err="1"/>
              <a:t>quả</a:t>
            </a:r>
            <a:r>
              <a:rPr lang="en-US" sz="2500" dirty="0"/>
              <a:t> </a:t>
            </a:r>
            <a:r>
              <a:rPr lang="en-US" sz="2500" dirty="0" err="1"/>
              <a:t>đạt</a:t>
            </a:r>
            <a:r>
              <a:rPr lang="en-US" sz="2500" dirty="0"/>
              <a:t> </a:t>
            </a:r>
            <a:r>
              <a:rPr lang="en-US" sz="2500" dirty="0" err="1"/>
              <a:t>được</a:t>
            </a:r>
            <a:r>
              <a:rPr lang="en-US" sz="25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5460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F0E0D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</TotalTime>
  <Words>2531</Words>
  <Application>Microsoft Office PowerPoint</Application>
  <PresentationFormat>Tùy chỉnh</PresentationFormat>
  <Paragraphs>364</Paragraphs>
  <Slides>47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47</vt:i4>
      </vt:variant>
    </vt:vector>
  </HeadingPairs>
  <TitlesOfParts>
    <vt:vector size="53" baseType="lpstr">
      <vt:lpstr>Arial</vt:lpstr>
      <vt:lpstr>Calibri</vt:lpstr>
      <vt:lpstr>Courier New</vt:lpstr>
      <vt:lpstr>Times New Roman</vt:lpstr>
      <vt:lpstr>Wingdings</vt:lpstr>
      <vt:lpstr>Office Theme</vt:lpstr>
      <vt:lpstr>ĐỒ ÁN:</vt:lpstr>
      <vt:lpstr>THÀNH VIÊN NHÓM</vt:lpstr>
      <vt:lpstr>ĐỀ MỤC</vt:lpstr>
      <vt:lpstr>Về bộ dữ liệu Bộ dữ liệu về Crime in Chicago – Tội phạm ở Chicago.</vt:lpstr>
      <vt:lpstr>BÀI TOÁN VÀ TIỀN XỬ LÝ DỮ LIỆU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THUẬT TOÁN &amp; CÀI ĐẶT</vt:lpstr>
      <vt:lpstr>Thuật toán Random Forest</vt:lpstr>
      <vt:lpstr>Thuật toán Random Forest</vt:lpstr>
      <vt:lpstr>Thuật toán Random Forest</vt:lpstr>
      <vt:lpstr>Thuật toán Random Forest</vt:lpstr>
      <vt:lpstr>Thuật toán Random Forest</vt:lpstr>
      <vt:lpstr>Thuật toán Random Forest</vt:lpstr>
      <vt:lpstr>Thuật toán Neural Network</vt:lpstr>
      <vt:lpstr>Thuật toán Neural Network</vt:lpstr>
      <vt:lpstr>Bản trình bày PowerPoint</vt:lpstr>
      <vt:lpstr>Thuật toán Neural Network</vt:lpstr>
      <vt:lpstr>Thuật toán Neural Network</vt:lpstr>
      <vt:lpstr>Thuật toán Neural Network</vt:lpstr>
      <vt:lpstr>Thuật toán K-Nearest Neighbors</vt:lpstr>
      <vt:lpstr>Thuật toán K-Nearest Neighbors</vt:lpstr>
      <vt:lpstr>Thuật toán K-Nearest Neighbors</vt:lpstr>
      <vt:lpstr>Thuật toán K-Nearest Neighbors</vt:lpstr>
      <vt:lpstr>Thuật toán K-Nearest Neighbors</vt:lpstr>
      <vt:lpstr>Thuật toán K-Nearest Neighbors</vt:lpstr>
      <vt:lpstr>Thuật toán Ensemble Voting</vt:lpstr>
      <vt:lpstr>Thuật toán Ensemble Voting</vt:lpstr>
      <vt:lpstr>Thuật toán Ensemble Voting</vt:lpstr>
      <vt:lpstr>Thuật toán Ensemble Voting</vt:lpstr>
      <vt:lpstr>Thuật toán Ensemble Voting</vt:lpstr>
      <vt:lpstr>Thuật toán Ensemble Voting</vt:lpstr>
      <vt:lpstr>Bản trình bày PowerPoint</vt:lpstr>
      <vt:lpstr>Bản trình bày PowerPoint</vt:lpstr>
      <vt:lpstr>Bản trình bày PowerPoint</vt:lpstr>
      <vt:lpstr>HƯỚNG PHÁT TRIỂN</vt:lpstr>
      <vt:lpstr>THANK YOU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ÁN:</dc:title>
  <cp:lastModifiedBy>Nguyễn Thị Ngọc Hà</cp:lastModifiedBy>
  <cp:revision>153</cp:revision>
  <dcterms:created xsi:type="dcterms:W3CDTF">2020-06-23T05:42:09Z</dcterms:created>
  <dcterms:modified xsi:type="dcterms:W3CDTF">2020-06-25T01:52:57Z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2020-06-23T00:00:00Z</vt:filetime>
  </property>
</Properties>
</file>